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38" r:id="rId1"/>
  </p:sldMasterIdLst>
  <p:notesMasterIdLst>
    <p:notesMasterId r:id="rId29"/>
  </p:notesMasterIdLst>
  <p:handoutMasterIdLst>
    <p:handoutMasterId r:id="rId30"/>
  </p:handoutMasterIdLst>
  <p:sldIdLst>
    <p:sldId id="378" r:id="rId2"/>
    <p:sldId id="353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9" r:id="rId28"/>
  </p:sldIdLst>
  <p:sldSz cx="9906000" cy="6858000" type="A4"/>
  <p:notesSz cx="6767513" cy="97663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57">
          <p15:clr>
            <a:srgbClr val="A4A3A4"/>
          </p15:clr>
        </p15:guide>
        <p15:guide id="2" pos="315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36600"/>
    <a:srgbClr val="999933"/>
    <a:srgbClr val="990000"/>
    <a:srgbClr val="000080"/>
    <a:srgbClr val="808000"/>
    <a:srgbClr val="F8F8F8"/>
    <a:srgbClr val="FF6600"/>
    <a:srgbClr val="FF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976" autoAdjust="0"/>
    <p:restoredTop sz="79751" autoAdjust="0"/>
  </p:normalViewPr>
  <p:slideViewPr>
    <p:cSldViewPr snapToGrid="0">
      <p:cViewPr>
        <p:scale>
          <a:sx n="68" d="100"/>
          <a:sy n="68" d="100"/>
        </p:scale>
        <p:origin x="-1146" y="-21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6"/>
    </p:cViewPr>
  </p:sorterViewPr>
  <p:notesViewPr>
    <p:cSldViewPr snapToGrid="0">
      <p:cViewPr varScale="1">
        <p:scale>
          <a:sx n="56" d="100"/>
          <a:sy n="56" d="100"/>
        </p:scale>
        <p:origin x="-2640" y="-84"/>
      </p:cViewPr>
      <p:guideLst>
        <p:guide orient="horz" pos="2157"/>
        <p:guide pos="315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30163" y="4763"/>
            <a:ext cx="296703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462" tIns="0" rIns="17462" bIns="0" numCol="1" anchor="t" anchorCtr="0" compatLnSpc="1">
            <a:prstTxWarp prst="textNoShape">
              <a:avLst/>
            </a:prstTxWarp>
          </a:bodyPr>
          <a:lstStyle>
            <a:lvl1pPr defTabSz="836613" eaLnBrk="0" hangingPunct="0">
              <a:lnSpc>
                <a:spcPct val="90000"/>
              </a:lnSpc>
              <a:defRPr sz="1000" i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0638" y="4763"/>
            <a:ext cx="29670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462" tIns="0" rIns="17462" bIns="0" numCol="1" anchor="t" anchorCtr="0" compatLnSpc="1">
            <a:prstTxWarp prst="textNoShape">
              <a:avLst/>
            </a:prstTxWarp>
          </a:bodyPr>
          <a:lstStyle>
            <a:lvl1pPr algn="r" defTabSz="836613" eaLnBrk="0" hangingPunct="0">
              <a:lnSpc>
                <a:spcPct val="90000"/>
              </a:lnSpc>
              <a:defRPr sz="1000" i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30163" y="9248775"/>
            <a:ext cx="296703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462" tIns="0" rIns="17462" bIns="0" numCol="1" anchor="b" anchorCtr="0" compatLnSpc="1">
            <a:prstTxWarp prst="textNoShape">
              <a:avLst/>
            </a:prstTxWarp>
          </a:bodyPr>
          <a:lstStyle>
            <a:lvl1pPr defTabSz="836613" eaLnBrk="0" hangingPunct="0">
              <a:lnSpc>
                <a:spcPct val="90000"/>
              </a:lnSpc>
              <a:defRPr sz="1000" i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0638" y="9248775"/>
            <a:ext cx="29670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462" tIns="0" rIns="17462" bIns="0" numCol="1" anchor="b" anchorCtr="0" compatLnSpc="1">
            <a:prstTxWarp prst="textNoShape">
              <a:avLst/>
            </a:prstTxWarp>
          </a:bodyPr>
          <a:lstStyle>
            <a:lvl1pPr algn="r" defTabSz="836613" eaLnBrk="0" hangingPunct="0">
              <a:lnSpc>
                <a:spcPct val="90000"/>
              </a:lnSpc>
              <a:defRPr sz="1000" i="1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986E0EC-0BD2-4438-AE3D-867C41904F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287338" y="577850"/>
            <a:ext cx="2762250" cy="276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lIns="53975" tIns="20638" rIns="53975" bIns="20638">
            <a:spAutoFit/>
          </a:bodyPr>
          <a:lstStyle/>
          <a:p>
            <a:pPr defTabSz="758825" eaLnBrk="0" hangingPunct="0">
              <a:lnSpc>
                <a:spcPct val="97000"/>
              </a:lnSpc>
              <a:defRPr/>
            </a:pPr>
            <a:r>
              <a:rPr lang="en-GB" sz="1500" b="1">
                <a:latin typeface="Times New Roman" charset="0"/>
                <a:ea typeface="+mn-ea"/>
                <a:cs typeface="+mn-cs"/>
              </a:rPr>
              <a:t>ELE-569 Microwave Electronics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681663" y="9174163"/>
            <a:ext cx="5810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53975" tIns="20638" rIns="53975" bIns="20638">
            <a:spAutoFit/>
          </a:bodyPr>
          <a:lstStyle/>
          <a:p>
            <a:pPr algn="r" defTabSz="758825" eaLnBrk="0" hangingPunct="0">
              <a:lnSpc>
                <a:spcPct val="102000"/>
              </a:lnSpc>
              <a:defRPr/>
            </a:pPr>
            <a:r>
              <a:rPr lang="en-GB" sz="1000">
                <a:latin typeface="Book Antiqua" charset="0"/>
                <a:ea typeface="ＭＳ Ｐゴシック" charset="-128"/>
                <a:cs typeface="+mn-cs"/>
              </a:rPr>
              <a:t>Page </a:t>
            </a:r>
            <a:fld id="{5D57776D-48CA-4059-BEA5-04D301FA88D9}" type="slidenum">
              <a:rPr lang="en-GB" sz="1000">
                <a:latin typeface="Book Antiqua" charset="0"/>
                <a:ea typeface="ＭＳ Ｐゴシック" charset="-128"/>
                <a:cs typeface="+mn-cs"/>
              </a:rPr>
              <a:pPr algn="r" defTabSz="758825" eaLnBrk="0" hangingPunct="0">
                <a:lnSpc>
                  <a:spcPct val="102000"/>
                </a:lnSpc>
                <a:defRPr/>
              </a:pPr>
              <a:t>‹#›</a:t>
            </a:fld>
            <a:endParaRPr lang="en-GB" sz="1000">
              <a:latin typeface="Book Antiqua" charset="0"/>
              <a:ea typeface="ＭＳ Ｐゴシック" charset="-128"/>
              <a:cs typeface="+mn-cs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3249613" y="9142413"/>
            <a:ext cx="639762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312" tIns="44450" rIns="87312" bIns="44450">
            <a:spAutoFit/>
          </a:bodyPr>
          <a:lstStyle/>
          <a:p>
            <a:pPr defTabSz="836613" eaLnBrk="0" hangingPunct="0">
              <a:lnSpc>
                <a:spcPct val="90000"/>
              </a:lnSpc>
              <a:defRPr/>
            </a:pPr>
            <a:r>
              <a:rPr lang="en-GB" sz="1000">
                <a:latin typeface="Book Antiqua" charset="0"/>
                <a:ea typeface="ＭＳ Ｐゴシック" charset="-128"/>
                <a:cs typeface="+mn-cs"/>
              </a:rPr>
              <a:t> </a:t>
            </a:r>
            <a:fld id="{2C2975C2-0D0C-4AE6-A560-EB97B0C15C4C}" type="datetime1">
              <a:rPr lang="en-GB" sz="1000">
                <a:latin typeface="Book Antiqua" charset="0"/>
                <a:ea typeface="ＭＳ Ｐゴシック" charset="-128"/>
                <a:cs typeface="+mn-cs"/>
              </a:rPr>
              <a:pPr defTabSz="836613" eaLnBrk="0" hangingPunct="0">
                <a:lnSpc>
                  <a:spcPct val="90000"/>
                </a:lnSpc>
                <a:defRPr/>
              </a:pPr>
              <a:t>05/08/2015</a:t>
            </a:fld>
            <a:endParaRPr lang="en-GB" sz="1000">
              <a:latin typeface="Book Antiqua" charset="0"/>
              <a:ea typeface="ＭＳ Ｐゴシック" charset="-128"/>
              <a:cs typeface="+mn-cs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404813" y="9107488"/>
            <a:ext cx="984250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312" tIns="44450" rIns="87312" bIns="44450">
            <a:spAutoFit/>
          </a:bodyPr>
          <a:lstStyle/>
          <a:p>
            <a:pPr defTabSz="836613" eaLnBrk="0" hangingPunct="0">
              <a:lnSpc>
                <a:spcPct val="90000"/>
              </a:lnSpc>
              <a:defRPr/>
            </a:pPr>
            <a:r>
              <a:rPr lang="en-GB" sz="1000">
                <a:latin typeface="Book Antiqua" charset="0"/>
                <a:ea typeface="+mn-ea"/>
                <a:cs typeface="+mn-cs"/>
              </a:rPr>
              <a:t>Dr Yang HAO</a:t>
            </a:r>
          </a:p>
        </p:txBody>
      </p:sp>
    </p:spTree>
    <p:extLst>
      <p:ext uri="{BB962C8B-B14F-4D97-AF65-F5344CB8AC3E}">
        <p14:creationId xmlns="" xmlns:p14="http://schemas.microsoft.com/office/powerpoint/2010/main" val="6997704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30163" y="4763"/>
            <a:ext cx="296703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462" tIns="0" rIns="17462" bIns="0" numCol="1" anchor="t" anchorCtr="0" compatLnSpc="1">
            <a:prstTxWarp prst="textNoShape">
              <a:avLst/>
            </a:prstTxWarp>
          </a:bodyPr>
          <a:lstStyle>
            <a:lvl1pPr defTabSz="696913" eaLnBrk="0" hangingPunct="0">
              <a:defRPr sz="1000" i="1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4763"/>
            <a:ext cx="29670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462" tIns="0" rIns="17462" bIns="0" numCol="1" anchor="t" anchorCtr="0" compatLnSpc="1">
            <a:prstTxWarp prst="textNoShape">
              <a:avLst/>
            </a:prstTxWarp>
          </a:bodyPr>
          <a:lstStyle>
            <a:lvl1pPr algn="r" defTabSz="696913" eaLnBrk="0" hangingPunct="0">
              <a:defRPr sz="1000" i="1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30163" y="9248775"/>
            <a:ext cx="296703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462" tIns="0" rIns="17462" bIns="0" numCol="1" anchor="b" anchorCtr="0" compatLnSpc="1">
            <a:prstTxWarp prst="textNoShape">
              <a:avLst/>
            </a:prstTxWarp>
          </a:bodyPr>
          <a:lstStyle>
            <a:lvl1pPr defTabSz="696913" eaLnBrk="0" hangingPunct="0">
              <a:defRPr sz="1000" i="1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248775"/>
            <a:ext cx="29670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462" tIns="0" rIns="17462" bIns="0" numCol="1" anchor="b" anchorCtr="0" compatLnSpc="1">
            <a:prstTxWarp prst="textNoShape">
              <a:avLst/>
            </a:prstTxWarp>
          </a:bodyPr>
          <a:lstStyle>
            <a:lvl1pPr algn="r" defTabSz="696913" eaLnBrk="0" hangingPunct="0">
              <a:defRPr sz="1000" i="1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27B77703-8D6F-449D-8EB4-D03107AE14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21510" name="Rectangle 6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5525" y="1003300"/>
            <a:ext cx="4724400" cy="327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106363" y="4506913"/>
            <a:ext cx="6503987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287338" y="500063"/>
            <a:ext cx="1814512" cy="2746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lIns="53975" tIns="20638" rIns="53975" bIns="20638">
            <a:spAutoFit/>
          </a:bodyPr>
          <a:lstStyle/>
          <a:p>
            <a:pPr defTabSz="758825" eaLnBrk="0" hangingPunct="0">
              <a:lnSpc>
                <a:spcPct val="97000"/>
              </a:lnSpc>
              <a:defRPr/>
            </a:pPr>
            <a:r>
              <a:rPr lang="en-GB" sz="1500" b="1">
                <a:latin typeface="Times New Roman" charset="0"/>
                <a:ea typeface="+mn-ea"/>
                <a:cs typeface="+mn-cs"/>
              </a:rPr>
              <a:t>Title of Presentation</a:t>
            </a: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608013" y="9196388"/>
            <a:ext cx="715962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53975" tIns="20638" rIns="53975" bIns="20638">
            <a:spAutoFit/>
          </a:bodyPr>
          <a:lstStyle/>
          <a:p>
            <a:pPr defTabSz="758825" eaLnBrk="0" hangingPunct="0">
              <a:lnSpc>
                <a:spcPct val="102000"/>
              </a:lnSpc>
              <a:defRPr/>
            </a:pPr>
            <a:r>
              <a:rPr lang="en-GB" sz="800" b="1">
                <a:latin typeface="Times New Roman" charset="0"/>
                <a:ea typeface="+mn-ea"/>
                <a:cs typeface="+mn-cs"/>
              </a:rPr>
              <a:t>Presented by: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5940425" y="9196388"/>
            <a:ext cx="469900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53975" tIns="20638" rIns="53975" bIns="20638">
            <a:spAutoFit/>
          </a:bodyPr>
          <a:lstStyle/>
          <a:p>
            <a:pPr algn="r" defTabSz="758825" eaLnBrk="0" hangingPunct="0">
              <a:lnSpc>
                <a:spcPct val="102000"/>
              </a:lnSpc>
              <a:defRPr/>
            </a:pPr>
            <a:r>
              <a:rPr lang="en-GB" sz="800" b="1">
                <a:latin typeface="Times New Roman" charset="0"/>
                <a:ea typeface="ＭＳ Ｐゴシック" charset="-128"/>
                <a:cs typeface="+mn-cs"/>
              </a:rPr>
              <a:t>Page </a:t>
            </a:r>
            <a:fld id="{562C3A64-5902-4F60-9187-224EF616502B}" type="slidenum">
              <a:rPr lang="en-GB" sz="800" b="1">
                <a:latin typeface="Times New Roman" charset="0"/>
                <a:ea typeface="ＭＳ Ｐゴシック" charset="-128"/>
                <a:cs typeface="+mn-cs"/>
              </a:rPr>
              <a:pPr algn="r" defTabSz="758825" eaLnBrk="0" hangingPunct="0">
                <a:lnSpc>
                  <a:spcPct val="102000"/>
                </a:lnSpc>
                <a:defRPr/>
              </a:pPr>
              <a:t>‹#›</a:t>
            </a:fld>
            <a:endParaRPr lang="en-GB" sz="800" b="1">
              <a:latin typeface="Times New Roman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3313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EEC7DC-74F1-4948-B852-8AC25A4492A7}" type="slidenum">
              <a:rPr lang="en-GB" altLang="en-US"/>
              <a:pPr/>
              <a:t>1</a:t>
            </a:fld>
            <a:endParaRPr lang="en-GB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065" y="4638277"/>
            <a:ext cx="5413383" cy="439499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xfrm>
            <a:off x="677065" y="4638277"/>
            <a:ext cx="5413383" cy="4394994"/>
          </a:xfrm>
          <a:prstGeom prst="rect">
            <a:avLst/>
          </a:prstGeom>
          <a:noFill/>
          <a:ln/>
        </p:spPr>
        <p:txBody>
          <a:bodyPr/>
          <a:lstStyle/>
          <a:p>
            <a:r>
              <a:rPr lang="en-GB" altLang="en-US" smtClean="0"/>
              <a:t>Modify animation sequence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4F003B-DC2E-4C1E-B2E5-B707995A30CE}" type="slidenum">
              <a:rPr lang="en-GB" altLang="en-US"/>
              <a:pPr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 txBox="1">
            <a:spLocks noGrp="1" noChangeArrowheads="1"/>
          </p:cNvSpPr>
          <p:nvPr/>
        </p:nvSpPr>
        <p:spPr bwMode="auto">
          <a:xfrm>
            <a:off x="3803788" y="9406941"/>
            <a:ext cx="2908871" cy="45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131" tIns="0" rIns="18131" bIns="0" anchor="b"/>
          <a:lstStyle/>
          <a:p>
            <a:pPr algn="r" defTabSz="706438" eaLnBrk="1" hangingPunct="1"/>
            <a:fld id="{04EC4F99-A247-4C6C-ADBA-820141D10DF0}" type="slidenum">
              <a:rPr lang="en-GB" sz="1100" i="1">
                <a:latin typeface="SimSun" pitchFamily="2" charset="-122"/>
              </a:rPr>
              <a:pPr algn="r" defTabSz="706438" eaLnBrk="1" hangingPunct="1"/>
              <a:t>11</a:t>
            </a:fld>
            <a:endParaRPr lang="en-GB" sz="1100" i="1">
              <a:latin typeface="SimSun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25" y="741363"/>
            <a:ext cx="5348288" cy="3703637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0796" y="4690750"/>
            <a:ext cx="5371067" cy="4444287"/>
          </a:xfrm>
          <a:prstGeom prst="rect">
            <a:avLst/>
          </a:prstGeom>
          <a:noFill/>
          <a:ln/>
        </p:spPr>
        <p:txBody>
          <a:bodyPr/>
          <a:lstStyle/>
          <a:p>
            <a:pPr defTabSz="914400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xfrm>
            <a:off x="677065" y="4638277"/>
            <a:ext cx="5413383" cy="4394994"/>
          </a:xfrm>
          <a:prstGeom prst="rect">
            <a:avLst/>
          </a:prstGeom>
          <a:noFill/>
          <a:ln/>
        </p:spPr>
        <p:txBody>
          <a:bodyPr/>
          <a:lstStyle/>
          <a:p>
            <a:endParaRPr lang="it-IT" alt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ADAA66-0266-4627-A846-43459ECF7714}" type="slidenum">
              <a:rPr lang="en-GB" altLang="en-US"/>
              <a:pPr/>
              <a:t>14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6275" y="4638675"/>
            <a:ext cx="5414963" cy="439578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B77703-8D6F-449D-8EB4-D03107AE14CB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476500" y="3124200"/>
            <a:ext cx="668655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476500" y="5003322"/>
            <a:ext cx="668655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8506923" y="1158222"/>
            <a:ext cx="2286000" cy="412750"/>
          </a:xfrm>
        </p:spPr>
        <p:txBody>
          <a:bodyPr/>
          <a:lstStyle/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819441" y="4165667"/>
            <a:ext cx="3657600" cy="416052"/>
          </a:xfrm>
        </p:spPr>
        <p:txBody>
          <a:bodyPr/>
          <a:lstStyle/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412750" y="0"/>
            <a:ext cx="6604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99364" y="0"/>
            <a:ext cx="113386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073150" y="0"/>
            <a:ext cx="197028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236430" y="0"/>
            <a:ext cx="24947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520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906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925288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87052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557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8733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320800" y="0"/>
            <a:ext cx="8255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60400" y="3429000"/>
            <a:ext cx="140335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418768" y="4866752"/>
            <a:ext cx="694876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182003" y="5500632"/>
            <a:ext cx="14859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802892" y="5788152"/>
            <a:ext cx="29718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063750" y="4495800"/>
            <a:ext cx="39624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436006" y="4928702"/>
            <a:ext cx="660400" cy="517524"/>
          </a:xfrm>
        </p:spPr>
        <p:txBody>
          <a:bodyPr/>
          <a:lstStyle/>
          <a:p>
            <a:pPr>
              <a:defRPr/>
            </a:pPr>
            <a:r>
              <a:rPr lang="en-GB" smtClean="0"/>
              <a:t>Slide </a:t>
            </a:r>
            <a:fld id="{085D162F-7446-4FB1-822D-F484847D4CD7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Slide </a:t>
            </a:r>
            <a:fld id="{545F3A9A-DB9C-469F-871E-6C7A0B0FD7E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18161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Slide </a:t>
            </a:r>
            <a:fld id="{D0E524ED-D08C-4816-AC2E-7967400108F2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80899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r>
              <a:rPr lang="en-GB" smtClean="0"/>
              <a:t>Slide </a:t>
            </a:r>
            <a:fld id="{2CCDB8FC-1BB2-4E85-83CE-8E4CD91A82F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0" y="2895600"/>
            <a:ext cx="668655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0" y="5010150"/>
            <a:ext cx="668655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8505444" y="1154557"/>
            <a:ext cx="2286000" cy="412750"/>
          </a:xfrm>
        </p:spPr>
        <p:txBody>
          <a:bodyPr/>
          <a:lstStyle/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819644" y="4162806"/>
            <a:ext cx="3657600" cy="416052"/>
          </a:xfrm>
        </p:spPr>
        <p:txBody>
          <a:bodyPr/>
          <a:lstStyle/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  <p:sp>
        <p:nvSpPr>
          <p:cNvPr id="9" name="Rectangle 8"/>
          <p:cNvSpPr/>
          <p:nvPr/>
        </p:nvSpPr>
        <p:spPr bwMode="auto">
          <a:xfrm>
            <a:off x="412750" y="0"/>
            <a:ext cx="6604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9364" y="0"/>
            <a:ext cx="113386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073150" y="0"/>
            <a:ext cx="197028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236430" y="0"/>
            <a:ext cx="24947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520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906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925288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87052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1557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320800" y="0"/>
            <a:ext cx="8255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60400" y="3429000"/>
            <a:ext cx="140335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435096" y="4866752"/>
            <a:ext cx="694876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182003" y="5500632"/>
            <a:ext cx="14859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802892" y="5791200"/>
            <a:ext cx="29718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035627" y="4479888"/>
            <a:ext cx="39624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85610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452334" y="4928702"/>
            <a:ext cx="660400" cy="517524"/>
          </a:xfrm>
        </p:spPr>
        <p:txBody>
          <a:bodyPr/>
          <a:lstStyle/>
          <a:p>
            <a:pPr>
              <a:defRPr/>
            </a:pPr>
            <a:r>
              <a:rPr lang="en-GB" smtClean="0"/>
              <a:t>Slide </a:t>
            </a:r>
            <a:fld id="{EF2EE1CE-B7A4-45A9-B27F-4EF5615787C7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Slide </a:t>
            </a:r>
            <a:fld id="{8E327547-11E0-4FAC-8383-D933351E7D8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39624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26102" y="1600200"/>
            <a:ext cx="39624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17245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Slide </a:t>
            </a:r>
            <a:fld id="{44D8D5F4-3BDA-4ECA-8E1A-19C6195DB5D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5300" y="2362200"/>
            <a:ext cx="39624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736306" y="2362200"/>
            <a:ext cx="39624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95300" y="1569720"/>
            <a:ext cx="39624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705350" y="1569720"/>
            <a:ext cx="39624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smtClean="0"/>
              <a:t>Slide </a:t>
            </a:r>
            <a:fld id="{6E2C0B44-FC36-4AB1-B428-985C1897677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Slide </a:t>
            </a:r>
            <a:fld id="{7CBDEBD3-2E54-4496-A0B0-9BE5D91C765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949325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915728" y="3181350"/>
            <a:ext cx="6309360" cy="4953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379970" y="274320"/>
            <a:ext cx="1654302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7691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708321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97409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9575800" y="0"/>
            <a:ext cx="3302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965835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836152" y="5715000"/>
            <a:ext cx="59436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30200" y="274320"/>
            <a:ext cx="61087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r>
              <a:rPr lang="en-GB" smtClean="0"/>
              <a:t>Slide </a:t>
            </a:r>
            <a:fld id="{20E6DC65-E91B-47F0-9E9F-913E22E871B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949325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836152" y="5715000"/>
            <a:ext cx="59436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892201" y="3181350"/>
            <a:ext cx="6309360" cy="4953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68655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29615" y="264795"/>
            <a:ext cx="1651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97409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575800" y="0"/>
            <a:ext cx="3302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965835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7691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708321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r>
              <a:rPr lang="en-GB" smtClean="0"/>
              <a:t>Slide </a:t>
            </a:r>
            <a:fld id="{A3C84A26-D3A3-41CA-8499-7640830BC0C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949325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0899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0899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8305800" y="1065849"/>
            <a:ext cx="2011680" cy="416052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QM - ELE 303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7706052" y="3722000"/>
            <a:ext cx="3200400" cy="39624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GB" smtClean="0"/>
              <a:t>ETE 315</a:t>
            </a:r>
            <a:endParaRPr lang="en-GB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8255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97409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9575800" y="0"/>
            <a:ext cx="3302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965835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836152" y="5715000"/>
            <a:ext cx="59436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806434" y="5734050"/>
            <a:ext cx="6604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GB" smtClean="0"/>
              <a:t>Slide </a:t>
            </a:r>
            <a:fld id="{38514ED6-6EAD-408A-ABE5-2F69BF65B55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1580" y="3604407"/>
            <a:ext cx="9936956" cy="13636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GB" sz="3500" b="1" dirty="0" smtClean="0">
                <a:solidFill>
                  <a:srgbClr val="002060"/>
                </a:solidFill>
                <a:latin typeface="Castellar" pitchFamily="18" charset="0"/>
              </a:rPr>
              <a:t>Wireless Body Area </a:t>
            </a:r>
            <a:r>
              <a:rPr lang="en-GB" sz="3500" b="1" dirty="0" smtClean="0">
                <a:solidFill>
                  <a:srgbClr val="002060"/>
                </a:solidFill>
                <a:latin typeface="Castellar" pitchFamily="18" charset="0"/>
              </a:rPr>
              <a:t>Networks </a:t>
            </a:r>
            <a:r>
              <a:rPr lang="en-GB" sz="3500" b="1" dirty="0" smtClean="0">
                <a:solidFill>
                  <a:srgbClr val="002060"/>
                </a:solidFill>
                <a:latin typeface="Castellar" pitchFamily="18" charset="0"/>
              </a:rPr>
              <a:t/>
            </a:r>
            <a:br>
              <a:rPr lang="en-GB" sz="3500" b="1" dirty="0" smtClean="0">
                <a:solidFill>
                  <a:srgbClr val="002060"/>
                </a:solidFill>
                <a:latin typeface="Castellar" pitchFamily="18" charset="0"/>
              </a:rPr>
            </a:br>
            <a:r>
              <a:rPr lang="en-GB" sz="3500" b="1" dirty="0" smtClean="0">
                <a:solidFill>
                  <a:schemeClr val="accent2">
                    <a:lumMod val="75000"/>
                  </a:schemeClr>
                </a:solidFill>
                <a:latin typeface="Castellar" pitchFamily="18" charset="0"/>
              </a:rPr>
              <a:t/>
            </a:r>
            <a:br>
              <a:rPr lang="en-GB" sz="3500" b="1" dirty="0" smtClean="0">
                <a:solidFill>
                  <a:schemeClr val="accent2">
                    <a:lumMod val="75000"/>
                  </a:schemeClr>
                </a:solidFill>
                <a:latin typeface="Castellar" pitchFamily="18" charset="0"/>
              </a:rPr>
            </a:br>
            <a:endParaRPr lang="en-US" sz="3500" b="1" dirty="0" smtClean="0">
              <a:solidFill>
                <a:schemeClr val="accent2">
                  <a:lumMod val="75000"/>
                </a:schemeClr>
              </a:solidFill>
              <a:latin typeface="Castellar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201480" y="1192286"/>
            <a:ext cx="12083257" cy="3857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002060"/>
                </a:solidFill>
                <a:cs typeface="Times New Roman" pitchFamily="18" charset="0"/>
              </a:rPr>
              <a:t>Motivation for Moving </a:t>
            </a:r>
            <a:r>
              <a:rPr lang="en-GB" b="1" dirty="0">
                <a:solidFill>
                  <a:srgbClr val="002060"/>
                </a:solidFill>
                <a:cs typeface="Times New Roman" pitchFamily="18" charset="0"/>
              </a:rPr>
              <a:t>to V-band </a:t>
            </a:r>
            <a:r>
              <a:rPr lang="en-GB" b="1" dirty="0" smtClean="0">
                <a:solidFill>
                  <a:srgbClr val="002060"/>
                </a:solidFill>
                <a:cs typeface="Times New Roman" pitchFamily="18" charset="0"/>
              </a:rPr>
              <a:t>for </a:t>
            </a:r>
            <a:r>
              <a:rPr lang="en-GB" b="1" dirty="0">
                <a:solidFill>
                  <a:srgbClr val="002060"/>
                </a:solidFill>
                <a:cs typeface="Times New Roman" pitchFamily="18" charset="0"/>
              </a:rPr>
              <a:t>On-Body </a:t>
            </a:r>
            <a:r>
              <a:rPr lang="en-GB" b="1" dirty="0" smtClean="0">
                <a:solidFill>
                  <a:srgbClr val="002060"/>
                </a:solidFill>
                <a:cs typeface="Times New Roman" pitchFamily="18" charset="0"/>
              </a:rPr>
              <a:t/>
            </a:r>
            <a:br>
              <a:rPr lang="en-GB" b="1" dirty="0" smtClean="0">
                <a:solidFill>
                  <a:srgbClr val="002060"/>
                </a:solidFill>
                <a:cs typeface="Times New Roman" pitchFamily="18" charset="0"/>
              </a:rPr>
            </a:br>
            <a:r>
              <a:rPr lang="en-GB" b="1" dirty="0" smtClean="0">
                <a:solidFill>
                  <a:srgbClr val="002060"/>
                </a:solidFill>
                <a:cs typeface="Times New Roman" pitchFamily="18" charset="0"/>
              </a:rPr>
              <a:t>Communications</a:t>
            </a:r>
            <a:r>
              <a:rPr lang="en-GB" dirty="0">
                <a:solidFill>
                  <a:schemeClr val="accent2"/>
                </a:solidFill>
                <a:cs typeface="Times New Roman" pitchFamily="18" charset="0"/>
              </a:rPr>
              <a:t/>
            </a:r>
            <a:br>
              <a:rPr lang="en-GB" dirty="0">
                <a:solidFill>
                  <a:schemeClr val="accent2"/>
                </a:solidFill>
                <a:cs typeface="Times New Roman" pitchFamily="18" charset="0"/>
              </a:rPr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89038"/>
            <a:ext cx="9807575" cy="5211762"/>
          </a:xfrm>
        </p:spPr>
        <p:txBody>
          <a:bodyPr/>
          <a:lstStyle/>
          <a:p>
            <a:pPr marL="487363">
              <a:buClr>
                <a:schemeClr val="accent2"/>
              </a:buClr>
              <a:buSzPct val="80000"/>
              <a:buFont typeface="Wingdings" pitchFamily="2" charset="2"/>
              <a:buChar char="Ø"/>
              <a:defRPr/>
            </a:pPr>
            <a:r>
              <a:rPr lang="en-GB" sz="24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Research </a:t>
            </a:r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activity so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far has focused mainly on frequencies up to </a:t>
            </a:r>
            <a:r>
              <a:rPr lang="en-GB" sz="2400" b="1" dirty="0">
                <a:solidFill>
                  <a:srgbClr val="FF0000"/>
                </a:solidFill>
                <a:latin typeface="Times New Roman" pitchFamily="18" charset="0"/>
              </a:rPr>
              <a:t>X band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, with applications already </a:t>
            </a:r>
            <a:r>
              <a:rPr lang="en-GB" sz="24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available.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GB" dirty="0"/>
          </a:p>
        </p:txBody>
      </p:sp>
      <p:pic>
        <p:nvPicPr>
          <p:cNvPr id="1843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4" y="2317751"/>
            <a:ext cx="5663273" cy="355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723467" y="2474914"/>
            <a:ext cx="3934883" cy="41549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4463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GB" dirty="0">
                <a:latin typeface="Times New Roman" pitchFamily="18" charset="0"/>
                <a:cs typeface="+mn-cs"/>
              </a:rPr>
              <a:t>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+mn-cs"/>
              </a:rPr>
              <a:t>A wide portion of this spectrum is already allocated for cellular communications.</a:t>
            </a:r>
          </a:p>
          <a:p>
            <a:pPr marL="144463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GB" b="1" dirty="0">
                <a:solidFill>
                  <a:srgbClr val="FF0000"/>
                </a:solidFill>
                <a:latin typeface="Times New Roman" pitchFamily="18" charset="0"/>
                <a:cs typeface="+mn-cs"/>
              </a:rPr>
              <a:t>Compatibility issues :</a:t>
            </a:r>
          </a:p>
          <a:p>
            <a:pPr marL="144463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+mn-cs"/>
              </a:rPr>
              <a:t>possibly leading to safety and security problems;</a:t>
            </a:r>
          </a:p>
          <a:p>
            <a:pPr marL="144463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r>
              <a:rPr lang="en-GB" b="1" dirty="0">
                <a:solidFill>
                  <a:srgbClr val="FF0000"/>
                </a:solidFill>
                <a:latin typeface="Times New Roman" pitchFamily="18" charset="0"/>
                <a:cs typeface="+mn-cs"/>
              </a:rPr>
              <a:t>Very crowded frequency band</a:t>
            </a:r>
            <a:r>
              <a:rPr lang="en-GB" dirty="0">
                <a:latin typeface="Times New Roman" pitchFamily="18" charset="0"/>
                <a:cs typeface="+mn-cs"/>
              </a:rPr>
              <a:t>: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+mn-cs"/>
              </a:rPr>
              <a:t>harder to get licenses;</a:t>
            </a:r>
          </a:p>
          <a:p>
            <a:pPr marL="144463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GB" b="1" dirty="0">
              <a:solidFill>
                <a:srgbClr val="FF0000"/>
              </a:solidFill>
              <a:latin typeface="Times New Roman" pitchFamily="18" charset="0"/>
              <a:cs typeface="+mn-cs"/>
            </a:endParaRPr>
          </a:p>
          <a:p>
            <a:pPr marL="144463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GB" b="1" dirty="0">
              <a:solidFill>
                <a:srgbClr val="FF3300"/>
              </a:solidFill>
              <a:latin typeface="Times New Roman" pitchFamily="18" charset="0"/>
              <a:cs typeface="+mn-cs"/>
            </a:endParaRPr>
          </a:p>
        </p:txBody>
      </p:sp>
      <p:sp>
        <p:nvSpPr>
          <p:cNvPr id="18438" name="Rectangle 7"/>
          <p:cNvSpPr>
            <a:spLocks noChangeArrowheads="1"/>
          </p:cNvSpPr>
          <p:nvPr/>
        </p:nvSpPr>
        <p:spPr bwMode="auto">
          <a:xfrm>
            <a:off x="1720" y="5872163"/>
            <a:ext cx="1492779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GB" altLang="en-US" sz="800"/>
              <a:t>Sources of images: http://www.ice.rwth-aachen.de/research/algorithms-projects/entry/detail/techniques-for-uwb-ofdm/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926969" y="1711326"/>
            <a:ext cx="4254765" cy="4623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/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1496518" y="3234373"/>
            <a:ext cx="6450824" cy="3911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glow rad="127000">
              <a:schemeClr val="accent2">
                <a:lumMod val="40000"/>
                <a:lumOff val="60000"/>
              </a:schemeClr>
            </a:glow>
          </a:effectLst>
          <a:extLst/>
        </p:spPr>
        <p:txBody>
          <a:bodyPr/>
          <a:lstStyle/>
          <a:p>
            <a:pPr algn="ctr" eaLnBrk="1" hangingPunct="1">
              <a:spcBef>
                <a:spcPts val="0"/>
              </a:spcBef>
              <a:buClr>
                <a:schemeClr val="accent2"/>
              </a:buClr>
              <a:buSzPct val="100000"/>
              <a:defRPr/>
            </a:pPr>
            <a:r>
              <a:rPr lang="en-GB" sz="2000" dirty="0">
                <a:latin typeface="Times New Roman" pitchFamily="18" charset="0"/>
                <a:cs typeface="Arial" panose="020B0604020202020204" pitchFamily="34" charset="0"/>
              </a:rPr>
              <a:t>Advantages of millimetre wave frequencies for BANs</a:t>
            </a:r>
          </a:p>
          <a:p>
            <a:pPr algn="ctr" eaLnBrk="1" hangingPunct="1">
              <a:spcBef>
                <a:spcPct val="20000"/>
              </a:spcBef>
              <a:defRPr/>
            </a:pPr>
            <a:endParaRPr lang="en-GB" sz="2000" dirty="0">
              <a:latin typeface="Times New Roman" pitchFamily="18" charset="0"/>
              <a:cs typeface="Arial" panose="020B0604020202020204" pitchFamily="34" charset="0"/>
            </a:endParaRPr>
          </a:p>
          <a:p>
            <a:pPr marL="469900" indent="-469900" algn="ctr" eaLnBrk="1" hangingPunct="1">
              <a:spcBef>
                <a:spcPct val="20000"/>
              </a:spcBef>
              <a:buSzPct val="50000"/>
              <a:buFont typeface="Wingdings" pitchFamily="2" charset="2"/>
              <a:buChar char="u"/>
              <a:defRPr/>
            </a:pPr>
            <a:endParaRPr lang="en-GB" sz="2800" dirty="0">
              <a:latin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4138" y="1207774"/>
            <a:ext cx="4785883" cy="997056"/>
          </a:xfrm>
          <a:prstGeom prst="rect">
            <a:avLst/>
          </a:prstGeom>
          <a:solidFill>
            <a:schemeClr val="accent1"/>
          </a:solidFill>
          <a:ln w="9525" cap="flat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softEdge rad="31750"/>
          </a:effectLst>
        </p:spPr>
        <p:txBody>
          <a:bodyPr/>
          <a:lstStyle/>
          <a:p>
            <a:pPr algn="just" eaLnBrk="1" hangingPunct="1">
              <a:spcBef>
                <a:spcPts val="0"/>
              </a:spcBef>
              <a:buClr>
                <a:schemeClr val="accent2"/>
              </a:buClr>
              <a:buSzPct val="100000"/>
              <a:defRPr/>
            </a:pPr>
            <a:r>
              <a:rPr lang="en-GB" i="1" dirty="0">
                <a:latin typeface="Times New Roman" pitchFamily="18" charset="0"/>
                <a:cs typeface="Arial" panose="020B0604020202020204" pitchFamily="34" charset="0"/>
              </a:rPr>
              <a:t>Transmission of large amount of data (uncompressed audio and video streaming, entertainment)</a:t>
            </a:r>
            <a:endParaRPr lang="en-GB" sz="2000" dirty="0">
              <a:latin typeface="Times New Roman" pitchFamily="18" charset="0"/>
              <a:cs typeface="Arial" panose="020B0604020202020204" pitchFamily="34" charset="0"/>
            </a:endParaRPr>
          </a:p>
          <a:p>
            <a:pPr marL="469900" indent="-469900" algn="ctr" eaLnBrk="1" hangingPunct="1">
              <a:spcBef>
                <a:spcPct val="20000"/>
              </a:spcBef>
              <a:buSzPct val="50000"/>
              <a:buFont typeface="Wingdings" pitchFamily="2" charset="2"/>
              <a:buChar char="u"/>
              <a:defRPr/>
            </a:pPr>
            <a:endParaRPr lang="en-GB" sz="2800" dirty="0">
              <a:latin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0718" y="4499763"/>
            <a:ext cx="3510922" cy="505904"/>
          </a:xfrm>
          <a:prstGeom prst="rect">
            <a:avLst/>
          </a:prstGeom>
          <a:solidFill>
            <a:schemeClr val="accent1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softEdge rad="31750"/>
          </a:effectLst>
        </p:spPr>
        <p:txBody>
          <a:bodyPr/>
          <a:lstStyle/>
          <a:p>
            <a:pPr algn="ctr" eaLnBrk="1" hangingPunct="1">
              <a:spcBef>
                <a:spcPts val="0"/>
              </a:spcBef>
              <a:buClr>
                <a:schemeClr val="accent2"/>
              </a:buClr>
              <a:buSzPct val="100000"/>
              <a:defRPr/>
            </a:pPr>
            <a:r>
              <a:rPr lang="en-GB" i="1" dirty="0">
                <a:latin typeface="Times New Roman" pitchFamily="18" charset="0"/>
                <a:cs typeface="Arial" panose="020B0604020202020204" pitchFamily="34" charset="0"/>
              </a:rPr>
              <a:t>Higher transmission speed</a:t>
            </a:r>
          </a:p>
          <a:p>
            <a:pPr marL="469900" indent="-469900" algn="ctr" eaLnBrk="1" hangingPunct="1">
              <a:spcBef>
                <a:spcPct val="20000"/>
              </a:spcBef>
              <a:buSzPct val="50000"/>
              <a:buFont typeface="Wingdings" pitchFamily="2" charset="2"/>
              <a:buChar char="u"/>
              <a:defRPr/>
            </a:pPr>
            <a:endParaRPr lang="en-GB" sz="2800" dirty="0">
              <a:latin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509773" y="5273836"/>
            <a:ext cx="2694910" cy="437568"/>
          </a:xfrm>
          <a:prstGeom prst="rect">
            <a:avLst/>
          </a:prstGeom>
          <a:solidFill>
            <a:schemeClr val="accent1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softEdge rad="31750"/>
          </a:effectLst>
        </p:spPr>
        <p:txBody>
          <a:bodyPr/>
          <a:lstStyle/>
          <a:p>
            <a:pPr algn="ctr" eaLnBrk="1" hangingPunct="1">
              <a:spcBef>
                <a:spcPts val="0"/>
              </a:spcBef>
              <a:buClr>
                <a:schemeClr val="accent2"/>
              </a:buClr>
              <a:buSzPct val="100000"/>
              <a:defRPr/>
            </a:pPr>
            <a:r>
              <a:rPr lang="en-GB" i="1" dirty="0">
                <a:latin typeface="Times New Roman" pitchFamily="18" charset="0"/>
                <a:cs typeface="Arial" panose="020B0604020202020204" pitchFamily="34" charset="0"/>
              </a:rPr>
              <a:t>Data encryption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208876" y="4221110"/>
            <a:ext cx="4658807" cy="93613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softEdge rad="31750"/>
          </a:effectLst>
        </p:spPr>
        <p:txBody>
          <a:bodyPr/>
          <a:lstStyle/>
          <a:p>
            <a:pPr algn="just" eaLnBrk="1" hangingPunct="1">
              <a:spcBef>
                <a:spcPts val="0"/>
              </a:spcBef>
              <a:buClr>
                <a:schemeClr val="accent2"/>
              </a:buClr>
              <a:buSzPct val="100000"/>
              <a:defRPr/>
            </a:pPr>
            <a:r>
              <a:rPr lang="en-GB" i="1" dirty="0">
                <a:latin typeface="Times New Roman" pitchFamily="18" charset="0"/>
                <a:cs typeface="Arial" panose="020B0604020202020204" pitchFamily="34" charset="0"/>
              </a:rPr>
              <a:t>Energy confinement: reduction of interference and signature (military, medical)</a:t>
            </a:r>
            <a:endParaRPr lang="en-GB" sz="2000" dirty="0">
              <a:latin typeface="Times New Roman" pitchFamily="18" charset="0"/>
              <a:cs typeface="Arial" panose="020B0604020202020204" pitchFamily="34" charset="0"/>
            </a:endParaRPr>
          </a:p>
          <a:p>
            <a:pPr marL="469900" indent="-469900" algn="ctr" eaLnBrk="1" hangingPunct="1">
              <a:spcBef>
                <a:spcPct val="20000"/>
              </a:spcBef>
              <a:buSzPct val="50000"/>
              <a:buFont typeface="Wingdings" pitchFamily="2" charset="2"/>
              <a:buChar char="u"/>
              <a:defRPr/>
            </a:pPr>
            <a:endParaRPr lang="en-GB" sz="2800" dirty="0">
              <a:latin typeface="Times New Roman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577086" y="1207774"/>
            <a:ext cx="3510488" cy="50407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softEdge rad="31750"/>
          </a:effectLst>
        </p:spPr>
        <p:txBody>
          <a:bodyPr/>
          <a:lstStyle/>
          <a:p>
            <a:pPr algn="just" eaLnBrk="1" hangingPunct="1">
              <a:spcBef>
                <a:spcPts val="0"/>
              </a:spcBef>
              <a:buClr>
                <a:schemeClr val="accent2"/>
              </a:buClr>
              <a:buSzPct val="100000"/>
              <a:defRPr/>
            </a:pPr>
            <a:r>
              <a:rPr lang="en-GB" i="1" dirty="0">
                <a:latin typeface="Times New Roman" pitchFamily="18" charset="0"/>
                <a:cs typeface="Arial" panose="020B0604020202020204" pitchFamily="34" charset="0"/>
              </a:rPr>
              <a:t>Unlicensed frequency bands</a:t>
            </a:r>
          </a:p>
        </p:txBody>
      </p:sp>
      <p:sp>
        <p:nvSpPr>
          <p:cNvPr id="3" name="Down Arrow 2"/>
          <p:cNvSpPr/>
          <p:nvPr/>
        </p:nvSpPr>
        <p:spPr bwMode="auto">
          <a:xfrm rot="8673693">
            <a:off x="2509177" y="2384706"/>
            <a:ext cx="263128" cy="524902"/>
          </a:xfrm>
          <a:prstGeom prst="downArrow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2987709">
            <a:off x="5314156" y="2178476"/>
            <a:ext cx="283766" cy="529373"/>
          </a:xfrm>
          <a:prstGeom prst="downArrow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 rot="2531415">
            <a:off x="2320000" y="3807106"/>
            <a:ext cx="263128" cy="524902"/>
          </a:xfrm>
          <a:prstGeom prst="downArrow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 rot="20117582">
            <a:off x="6418262" y="3701538"/>
            <a:ext cx="263129" cy="524902"/>
          </a:xfrm>
          <a:prstGeom prst="downArrow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 rot="21295650">
            <a:off x="4488656" y="4223031"/>
            <a:ext cx="263129" cy="524902"/>
          </a:xfrm>
          <a:prstGeom prst="downArrow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endParaRPr lang="en-GB" dirty="0">
              <a:cs typeface="Arial" panose="020B0604020202020204" pitchFamily="34" charset="0"/>
            </a:endParaRPr>
          </a:p>
        </p:txBody>
      </p:sp>
      <p:sp>
        <p:nvSpPr>
          <p:cNvPr id="19482" name="Rectangle 2"/>
          <p:cNvSpPr txBox="1">
            <a:spLocks noChangeArrowheads="1"/>
          </p:cNvSpPr>
          <p:nvPr/>
        </p:nvSpPr>
        <p:spPr bwMode="auto">
          <a:xfrm>
            <a:off x="660400" y="-4763"/>
            <a:ext cx="8915400" cy="9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GB" altLang="zh-CN" sz="3600">
                <a:solidFill>
                  <a:srgbClr val="000066"/>
                </a:solidFill>
                <a:latin typeface="Times New Roman" pitchFamily="18" charset="0"/>
                <a:ea typeface="SimSun" pitchFamily="2" charset="-122"/>
              </a:rPr>
              <a:t>Millimetre waves for BANs: Advantages</a:t>
            </a:r>
            <a:endParaRPr lang="en-GB" sz="3600">
              <a:solidFill>
                <a:srgbClr val="000066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7403493" y="2078034"/>
            <a:ext cx="2007400" cy="50407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softEdge rad="31750"/>
          </a:effectLst>
        </p:spPr>
        <p:txBody>
          <a:bodyPr/>
          <a:lstStyle/>
          <a:p>
            <a:pPr algn="just" eaLnBrk="1" hangingPunct="1">
              <a:spcBef>
                <a:spcPts val="0"/>
              </a:spcBef>
              <a:buClr>
                <a:schemeClr val="accent2"/>
              </a:buClr>
              <a:buSzPct val="100000"/>
              <a:defRPr/>
            </a:pPr>
            <a:r>
              <a:rPr lang="en-GB" i="1" dirty="0">
                <a:latin typeface="Times New Roman" pitchFamily="18" charset="0"/>
                <a:cs typeface="Arial" panose="020B0604020202020204" pitchFamily="34" charset="0"/>
              </a:rPr>
              <a:t>Compact devices</a:t>
            </a:r>
          </a:p>
        </p:txBody>
      </p:sp>
      <p:sp>
        <p:nvSpPr>
          <p:cNvPr id="18" name="Down Arrow 17"/>
          <p:cNvSpPr/>
          <p:nvPr/>
        </p:nvSpPr>
        <p:spPr bwMode="auto">
          <a:xfrm rot="13921251">
            <a:off x="6798073" y="2518056"/>
            <a:ext cx="261937" cy="524902"/>
          </a:xfrm>
          <a:prstGeom prst="downArrow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endParaRPr lang="en-GB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Standardization</a:t>
            </a:r>
            <a:endParaRPr lang="en-US" b="1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 l="23382" t="25695" r="27407" b="45128"/>
          <a:stretch>
            <a:fillRect/>
          </a:stretch>
        </p:blipFill>
        <p:spPr bwMode="auto">
          <a:xfrm>
            <a:off x="0" y="2227368"/>
            <a:ext cx="4548674" cy="199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 l="22449" t="26132" r="26582" b="10730"/>
          <a:stretch>
            <a:fillRect/>
          </a:stretch>
        </p:blipFill>
        <p:spPr bwMode="auto">
          <a:xfrm>
            <a:off x="4622371" y="783772"/>
            <a:ext cx="5283629" cy="4833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3245" y="4161453"/>
            <a:ext cx="4777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Evolution of IEEE 802.11 standard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97095" y="5632971"/>
            <a:ext cx="4794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Evolution of IEEE 802.15 standard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3"/>
          <p:cNvSpPr>
            <a:spLocks noGrp="1"/>
          </p:cNvSpPr>
          <p:nvPr>
            <p:ph type="title"/>
          </p:nvPr>
        </p:nvSpPr>
        <p:spPr>
          <a:xfrm>
            <a:off x="412750" y="415925"/>
            <a:ext cx="9410700" cy="357188"/>
          </a:xfrm>
        </p:spPr>
        <p:txBody>
          <a:bodyPr>
            <a:normAutofit fontScale="90000"/>
          </a:bodyPr>
          <a:lstStyle/>
          <a:p>
            <a:pPr algn="ctr"/>
            <a:r>
              <a:rPr lang="en-GB" altLang="en-US" b="1" smtClean="0"/>
              <a:t>Moving to V-Band Frequencies for On-Body Communications</a:t>
            </a:r>
            <a:endParaRPr lang="en-GB" altLang="en-US" smtClean="0"/>
          </a:p>
        </p:txBody>
      </p:sp>
      <p:sp>
        <p:nvSpPr>
          <p:cNvPr id="23555" name="TextBox 7"/>
          <p:cNvSpPr txBox="1">
            <a:spLocks noChangeArrowheads="1"/>
          </p:cNvSpPr>
          <p:nvPr/>
        </p:nvSpPr>
        <p:spPr bwMode="auto">
          <a:xfrm>
            <a:off x="285485" y="5024438"/>
            <a:ext cx="65025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altLang="en-US">
                <a:solidFill>
                  <a:srgbClr val="FF0000"/>
                </a:solidFill>
              </a:rPr>
              <a:t>Atmospheric Absorption for Millimeter wave frequencies over 1km</a:t>
            </a:r>
          </a:p>
        </p:txBody>
      </p:sp>
      <p:sp>
        <p:nvSpPr>
          <p:cNvPr id="23556" name="TextBox 8"/>
          <p:cNvSpPr txBox="1">
            <a:spLocks noChangeArrowheads="1"/>
          </p:cNvSpPr>
          <p:nvPr/>
        </p:nvSpPr>
        <p:spPr bwMode="auto">
          <a:xfrm>
            <a:off x="6645275" y="1612900"/>
            <a:ext cx="3365633" cy="703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</a:pPr>
            <a:r>
              <a:rPr lang="en-GB" altLang="en-US">
                <a:latin typeface="Times New Roman" pitchFamily="18" charset="0"/>
              </a:rPr>
              <a:t>Due to  high level of atmospheric absorption and resulting range limitations  successful transmission  occur with:</a:t>
            </a:r>
          </a:p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</a:pPr>
            <a:r>
              <a:rPr lang="en-GB" altLang="en-US">
                <a:latin typeface="Times New Roman" pitchFamily="18" charset="0"/>
              </a:rPr>
              <a:t>Reduced off-body radiation: enabling </a:t>
            </a:r>
            <a:r>
              <a:rPr lang="en-GB" altLang="en-US" b="1">
                <a:solidFill>
                  <a:srgbClr val="FF0000"/>
                </a:solidFill>
                <a:latin typeface="Times New Roman" pitchFamily="18" charset="0"/>
              </a:rPr>
              <a:t>short  links</a:t>
            </a:r>
          </a:p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</a:pPr>
            <a:r>
              <a:rPr lang="en-GB" altLang="en-US" b="1">
                <a:solidFill>
                  <a:srgbClr val="FF0000"/>
                </a:solidFill>
                <a:latin typeface="Times New Roman" pitchFamily="18" charset="0"/>
              </a:rPr>
              <a:t>Highly secured </a:t>
            </a:r>
            <a:r>
              <a:rPr lang="en-GB" altLang="en-US">
                <a:latin typeface="Times New Roman" pitchFamily="18" charset="0"/>
              </a:rPr>
              <a:t>transmission path is possible</a:t>
            </a:r>
          </a:p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</a:pPr>
            <a:r>
              <a:rPr lang="en-GB" altLang="en-US">
                <a:latin typeface="Times New Roman" pitchFamily="18" charset="0"/>
              </a:rPr>
              <a:t>Particularly important for </a:t>
            </a:r>
            <a:r>
              <a:rPr lang="en-GB" altLang="en-US" b="1">
                <a:solidFill>
                  <a:srgbClr val="FF0000"/>
                </a:solidFill>
                <a:latin typeface="Times New Roman" pitchFamily="18" charset="0"/>
              </a:rPr>
              <a:t>military applications</a:t>
            </a:r>
            <a:r>
              <a:rPr lang="en-GB" altLang="en-US">
                <a:latin typeface="Times New Roman" pitchFamily="18" charset="0"/>
              </a:rPr>
              <a:t>.</a:t>
            </a:r>
          </a:p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</a:pPr>
            <a:endParaRPr lang="en-GB" altLang="en-US">
              <a:latin typeface="Times New Roman" pitchFamily="18" charset="0"/>
            </a:endParaRPr>
          </a:p>
        </p:txBody>
      </p:sp>
      <p:sp>
        <p:nvSpPr>
          <p:cNvPr id="23557" name="Rectangle 1"/>
          <p:cNvSpPr>
            <a:spLocks noChangeArrowheads="1"/>
          </p:cNvSpPr>
          <p:nvPr/>
        </p:nvSpPr>
        <p:spPr bwMode="auto">
          <a:xfrm>
            <a:off x="51594" y="5872163"/>
            <a:ext cx="6593681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n-US" sz="800"/>
              <a:t>Sources of image: http://ops.fhwa.dot.gov/publications/viirpt/sec5.htm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0" y="1800226"/>
            <a:ext cx="6872288" cy="3128963"/>
            <a:chOff x="47422" y="1485900"/>
            <a:chExt cx="6434427" cy="3129276"/>
          </a:xfrm>
        </p:grpSpPr>
        <p:pic>
          <p:nvPicPr>
            <p:cNvPr id="23559" name="Picture 6"/>
            <p:cNvPicPr>
              <a:picLocks noChangeAspect="1" noChangeArrowheads="1"/>
            </p:cNvPicPr>
            <p:nvPr/>
          </p:nvPicPr>
          <p:blipFill>
            <a:blip r:embed="rId2"/>
            <a:srcRect l="1993" t="1376" r="2689" b="2641"/>
            <a:stretch>
              <a:fillRect/>
            </a:stretch>
          </p:blipFill>
          <p:spPr bwMode="auto">
            <a:xfrm>
              <a:off x="47422" y="1485900"/>
              <a:ext cx="6434427" cy="3129276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sp>
          <p:nvSpPr>
            <p:cNvPr id="23560" name="Oval 2"/>
            <p:cNvSpPr>
              <a:spLocks noChangeArrowheads="1"/>
            </p:cNvSpPr>
            <p:nvPr/>
          </p:nvSpPr>
          <p:spPr bwMode="auto">
            <a:xfrm flipH="1">
              <a:off x="3264634" y="2095498"/>
              <a:ext cx="326289" cy="650156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endParaRPr lang="en-US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95300" y="84139"/>
            <a:ext cx="8915400" cy="993775"/>
          </a:xfrm>
        </p:spPr>
        <p:txBody>
          <a:bodyPr>
            <a:normAutofit fontScale="90000"/>
          </a:bodyPr>
          <a:lstStyle/>
          <a:p>
            <a:pPr algn="ctr"/>
            <a:r>
              <a:rPr lang="en-GB" altLang="en-US" sz="3200" b="1" smtClean="0"/>
              <a:t>Moving to V-Band Frequencies for On-Body Communications</a:t>
            </a:r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319881" y="1122363"/>
            <a:ext cx="9245600" cy="10163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indent="-287338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Ø"/>
            </a:pPr>
            <a:endParaRPr lang="en-GB" altLang="en-US">
              <a:latin typeface="Times New Roman" pitchFamily="18" charset="0"/>
            </a:endParaRPr>
          </a:p>
          <a:p>
            <a:pPr lvl="1">
              <a:spcBef>
                <a:spcPct val="50000"/>
              </a:spcBef>
              <a:buFont typeface="Wingdings" pitchFamily="2" charset="2"/>
              <a:buChar char="Ø"/>
            </a:pPr>
            <a:endParaRPr lang="en-GB" altLang="en-US">
              <a:latin typeface="Times New Roman" pitchFamily="18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218415" y="1122364"/>
            <a:ext cx="9427898" cy="402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One possible solution would be to move to higher frequency bands : FCC has opened 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an unlicensed frequency band around 60GHz and many countries are using it. </a:t>
            </a:r>
          </a:p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  <a:defRPr/>
            </a:pPr>
            <a:endParaRPr lang="en-GB" sz="2200" dirty="0">
              <a:latin typeface="Times New Roman" pitchFamily="18" charset="0"/>
              <a:cs typeface="Times New Roman" pitchFamily="18" charset="0"/>
            </a:endParaRPr>
          </a:p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  <a:defRPr/>
            </a:pPr>
            <a:endParaRPr lang="en-GB" sz="2200" dirty="0">
              <a:latin typeface="Times New Roman" pitchFamily="18" charset="0"/>
              <a:cs typeface="+mn-cs"/>
            </a:endParaRPr>
          </a:p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  <a:defRPr/>
            </a:pPr>
            <a:endParaRPr lang="en-GB" sz="2200" dirty="0">
              <a:latin typeface="Times New Roman" pitchFamily="18" charset="0"/>
              <a:cs typeface="+mn-cs"/>
            </a:endParaRPr>
          </a:p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  <a:defRPr/>
            </a:pPr>
            <a:endParaRPr lang="en-GB" sz="2200" dirty="0">
              <a:latin typeface="Times New Roman" pitchFamily="18" charset="0"/>
              <a:cs typeface="+mn-cs"/>
            </a:endParaRPr>
          </a:p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  <a:defRPr/>
            </a:pPr>
            <a:endParaRPr lang="en-GB" sz="2200" dirty="0">
              <a:latin typeface="Times New Roman" pitchFamily="18" charset="0"/>
              <a:cs typeface="+mn-cs"/>
            </a:endParaRPr>
          </a:p>
          <a:p>
            <a:pPr marL="144463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GB" sz="2200" dirty="0">
              <a:latin typeface="Times New Roman" pitchFamily="18" charset="0"/>
              <a:cs typeface="+mn-cs"/>
            </a:endParaRPr>
          </a:p>
          <a:p>
            <a:pPr marL="144463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endParaRPr lang="en-GB" sz="2200" dirty="0">
              <a:latin typeface="Times New Roman" pitchFamily="18" charset="0"/>
              <a:cs typeface="+mn-cs"/>
            </a:endParaRPr>
          </a:p>
          <a:p>
            <a:pPr marL="487363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Ø"/>
              <a:defRPr/>
            </a:pPr>
            <a:r>
              <a:rPr lang="en-GB" sz="2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+mn-cs"/>
              </a:rPr>
              <a:t>Given the </a:t>
            </a:r>
            <a:r>
              <a:rPr lang="en-GB" sz="2200" dirty="0">
                <a:solidFill>
                  <a:srgbClr val="FF0000"/>
                </a:solidFill>
                <a:latin typeface="Times New Roman" pitchFamily="18" charset="0"/>
                <a:cs typeface="+mn-cs"/>
              </a:rPr>
              <a:t>smaller wavelength 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+mn-cs"/>
              </a:rPr>
              <a:t>and the </a:t>
            </a:r>
            <a:r>
              <a:rPr lang="en-GB" sz="2200" dirty="0">
                <a:solidFill>
                  <a:srgbClr val="FF0000"/>
                </a:solidFill>
                <a:latin typeface="Times New Roman" pitchFamily="18" charset="0"/>
                <a:cs typeface="+mn-cs"/>
              </a:rPr>
              <a:t>higher free space attenuations 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+mn-cs"/>
              </a:rPr>
              <a:t>at such frequencies, it is easier to confine the signal around the human body.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455863" y="2327275"/>
          <a:ext cx="4743185" cy="2497140"/>
        </p:xfrm>
        <a:graphic>
          <a:graphicData uri="http://schemas.openxmlformats.org/drawingml/2006/table">
            <a:tbl>
              <a:tblPr/>
              <a:tblGrid>
                <a:gridCol w="2071693"/>
                <a:gridCol w="2671492"/>
              </a:tblGrid>
              <a:tr h="641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Country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Frequency Band [GHz]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09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USA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pitchFamily="18" charset="0"/>
                        </a:rPr>
                        <a:t>57.05-64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09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Canada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pitchFamily="18" charset="0"/>
                        </a:rPr>
                        <a:t>57-64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09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Europe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pitchFamily="18" charset="0"/>
                        </a:rPr>
                        <a:t>57-64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09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Japan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pitchFamily="18" charset="0"/>
                        </a:rPr>
                        <a:t>59-66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09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Australia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pitchFamily="18" charset="0"/>
                        </a:rPr>
                        <a:t>59.4-62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09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Korea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aramond" pitchFamily="18" charset="0"/>
                        </a:rPr>
                        <a:t>57-64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MS Mincho" pitchFamily="49" charset="-128"/>
                      </a:endParaRPr>
                    </a:p>
                  </a:txBody>
                  <a:tcPr marL="74285" marR="7428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4528457" y="1866120"/>
            <a:ext cx="828869" cy="3699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28457" y="1791479"/>
            <a:ext cx="186013" cy="3699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481457" y="1026367"/>
            <a:ext cx="186013" cy="3699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" name="Group 20"/>
          <p:cNvGrpSpPr/>
          <p:nvPr/>
        </p:nvGrpSpPr>
        <p:grpSpPr>
          <a:xfrm>
            <a:off x="1051250" y="1063690"/>
            <a:ext cx="7540690" cy="4992734"/>
            <a:chOff x="895739" y="727788"/>
            <a:chExt cx="6960637" cy="4992734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2058955" y="1336698"/>
              <a:ext cx="4919932" cy="4383824"/>
            </a:xfrm>
            <a:custGeom>
              <a:avLst/>
              <a:gdLst/>
              <a:ahLst/>
              <a:cxnLst>
                <a:cxn ang="0">
                  <a:pos x="517" y="392"/>
                </a:cxn>
                <a:cxn ang="0">
                  <a:pos x="539" y="349"/>
                </a:cxn>
                <a:cxn ang="0">
                  <a:pos x="541" y="342"/>
                </a:cxn>
                <a:cxn ang="0">
                  <a:pos x="528" y="312"/>
                </a:cxn>
                <a:cxn ang="0">
                  <a:pos x="522" y="373"/>
                </a:cxn>
                <a:cxn ang="0">
                  <a:pos x="373" y="446"/>
                </a:cxn>
                <a:cxn ang="0">
                  <a:pos x="403" y="384"/>
                </a:cxn>
                <a:cxn ang="0">
                  <a:pos x="518" y="315"/>
                </a:cxn>
                <a:cxn ang="0">
                  <a:pos x="385" y="379"/>
                </a:cxn>
                <a:cxn ang="0">
                  <a:pos x="479" y="310"/>
                </a:cxn>
                <a:cxn ang="0">
                  <a:pos x="368" y="379"/>
                </a:cxn>
                <a:cxn ang="0">
                  <a:pos x="314" y="365"/>
                </a:cxn>
                <a:cxn ang="0">
                  <a:pos x="314" y="354"/>
                </a:cxn>
                <a:cxn ang="0">
                  <a:pos x="463" y="290"/>
                </a:cxn>
                <a:cxn ang="0">
                  <a:pos x="599" y="222"/>
                </a:cxn>
                <a:cxn ang="0">
                  <a:pos x="566" y="218"/>
                </a:cxn>
                <a:cxn ang="0">
                  <a:pos x="588" y="123"/>
                </a:cxn>
                <a:cxn ang="0">
                  <a:pos x="477" y="138"/>
                </a:cxn>
                <a:cxn ang="0">
                  <a:pos x="417" y="299"/>
                </a:cxn>
                <a:cxn ang="0">
                  <a:pos x="330" y="244"/>
                </a:cxn>
                <a:cxn ang="0">
                  <a:pos x="430" y="146"/>
                </a:cxn>
                <a:cxn ang="0">
                  <a:pos x="346" y="133"/>
                </a:cxn>
                <a:cxn ang="0">
                  <a:pos x="410" y="39"/>
                </a:cxn>
                <a:cxn ang="0">
                  <a:pos x="362" y="4"/>
                </a:cxn>
                <a:cxn ang="0">
                  <a:pos x="319" y="118"/>
                </a:cxn>
                <a:cxn ang="0">
                  <a:pos x="323" y="209"/>
                </a:cxn>
                <a:cxn ang="0">
                  <a:pos x="252" y="208"/>
                </a:cxn>
                <a:cxn ang="0">
                  <a:pos x="160" y="101"/>
                </a:cxn>
                <a:cxn ang="0">
                  <a:pos x="153" y="170"/>
                </a:cxn>
                <a:cxn ang="0">
                  <a:pos x="117" y="134"/>
                </a:cxn>
                <a:cxn ang="0">
                  <a:pos x="88" y="193"/>
                </a:cxn>
                <a:cxn ang="0">
                  <a:pos x="186" y="204"/>
                </a:cxn>
                <a:cxn ang="0">
                  <a:pos x="304" y="318"/>
                </a:cxn>
                <a:cxn ang="0">
                  <a:pos x="160" y="262"/>
                </a:cxn>
                <a:cxn ang="0">
                  <a:pos x="190" y="299"/>
                </a:cxn>
                <a:cxn ang="0">
                  <a:pos x="297" y="378"/>
                </a:cxn>
                <a:cxn ang="0">
                  <a:pos x="171" y="375"/>
                </a:cxn>
                <a:cxn ang="0">
                  <a:pos x="139" y="288"/>
                </a:cxn>
                <a:cxn ang="0">
                  <a:pos x="137" y="342"/>
                </a:cxn>
                <a:cxn ang="0">
                  <a:pos x="82" y="267"/>
                </a:cxn>
                <a:cxn ang="0">
                  <a:pos x="88" y="328"/>
                </a:cxn>
                <a:cxn ang="0">
                  <a:pos x="49" y="275"/>
                </a:cxn>
                <a:cxn ang="0">
                  <a:pos x="14" y="321"/>
                </a:cxn>
                <a:cxn ang="0">
                  <a:pos x="59" y="350"/>
                </a:cxn>
                <a:cxn ang="0">
                  <a:pos x="262" y="422"/>
                </a:cxn>
                <a:cxn ang="0">
                  <a:pos x="234" y="770"/>
                </a:cxn>
                <a:cxn ang="0">
                  <a:pos x="341" y="698"/>
                </a:cxn>
                <a:cxn ang="0">
                  <a:pos x="442" y="423"/>
                </a:cxn>
                <a:cxn ang="0">
                  <a:pos x="654" y="219"/>
                </a:cxn>
              </a:cxnLst>
              <a:rect l="0" t="0" r="r" b="b"/>
              <a:pathLst>
                <a:path w="657" h="781">
                  <a:moveTo>
                    <a:pt x="654" y="219"/>
                  </a:moveTo>
                  <a:cubicBezTo>
                    <a:pt x="654" y="219"/>
                    <a:pt x="618" y="287"/>
                    <a:pt x="602" y="310"/>
                  </a:cubicBezTo>
                  <a:cubicBezTo>
                    <a:pt x="586" y="335"/>
                    <a:pt x="563" y="366"/>
                    <a:pt x="538" y="384"/>
                  </a:cubicBezTo>
                  <a:cubicBezTo>
                    <a:pt x="531" y="389"/>
                    <a:pt x="524" y="391"/>
                    <a:pt x="517" y="392"/>
                  </a:cubicBezTo>
                  <a:cubicBezTo>
                    <a:pt x="518" y="390"/>
                    <a:pt x="520" y="385"/>
                    <a:pt x="523" y="378"/>
                  </a:cubicBezTo>
                  <a:cubicBezTo>
                    <a:pt x="523" y="378"/>
                    <a:pt x="523" y="377"/>
                    <a:pt x="523" y="377"/>
                  </a:cubicBezTo>
                  <a:cubicBezTo>
                    <a:pt x="524" y="376"/>
                    <a:pt x="525" y="374"/>
                    <a:pt x="525" y="373"/>
                  </a:cubicBezTo>
                  <a:cubicBezTo>
                    <a:pt x="529" y="366"/>
                    <a:pt x="534" y="358"/>
                    <a:pt x="539" y="349"/>
                  </a:cubicBezTo>
                  <a:cubicBezTo>
                    <a:pt x="556" y="325"/>
                    <a:pt x="562" y="318"/>
                    <a:pt x="562" y="318"/>
                  </a:cubicBezTo>
                  <a:cubicBezTo>
                    <a:pt x="564" y="314"/>
                    <a:pt x="573" y="306"/>
                    <a:pt x="569" y="308"/>
                  </a:cubicBezTo>
                  <a:cubicBezTo>
                    <a:pt x="567" y="309"/>
                    <a:pt x="561" y="315"/>
                    <a:pt x="558" y="319"/>
                  </a:cubicBezTo>
                  <a:cubicBezTo>
                    <a:pt x="553" y="324"/>
                    <a:pt x="547" y="333"/>
                    <a:pt x="541" y="342"/>
                  </a:cubicBezTo>
                  <a:cubicBezTo>
                    <a:pt x="536" y="348"/>
                    <a:pt x="532" y="355"/>
                    <a:pt x="528" y="362"/>
                  </a:cubicBezTo>
                  <a:cubicBezTo>
                    <a:pt x="529" y="359"/>
                    <a:pt x="529" y="354"/>
                    <a:pt x="528" y="347"/>
                  </a:cubicBezTo>
                  <a:cubicBezTo>
                    <a:pt x="527" y="330"/>
                    <a:pt x="529" y="320"/>
                    <a:pt x="529" y="320"/>
                  </a:cubicBezTo>
                  <a:cubicBezTo>
                    <a:pt x="529" y="318"/>
                    <a:pt x="529" y="310"/>
                    <a:pt x="528" y="312"/>
                  </a:cubicBezTo>
                  <a:cubicBezTo>
                    <a:pt x="527" y="313"/>
                    <a:pt x="527" y="316"/>
                    <a:pt x="527" y="319"/>
                  </a:cubicBezTo>
                  <a:cubicBezTo>
                    <a:pt x="526" y="322"/>
                    <a:pt x="526" y="327"/>
                    <a:pt x="526" y="334"/>
                  </a:cubicBezTo>
                  <a:cubicBezTo>
                    <a:pt x="525" y="343"/>
                    <a:pt x="527" y="357"/>
                    <a:pt x="524" y="366"/>
                  </a:cubicBezTo>
                  <a:cubicBezTo>
                    <a:pt x="524" y="368"/>
                    <a:pt x="523" y="371"/>
                    <a:pt x="522" y="373"/>
                  </a:cubicBezTo>
                  <a:cubicBezTo>
                    <a:pt x="519" y="377"/>
                    <a:pt x="516" y="381"/>
                    <a:pt x="512" y="384"/>
                  </a:cubicBezTo>
                  <a:cubicBezTo>
                    <a:pt x="508" y="388"/>
                    <a:pt x="504" y="391"/>
                    <a:pt x="501" y="394"/>
                  </a:cubicBezTo>
                  <a:cubicBezTo>
                    <a:pt x="483" y="394"/>
                    <a:pt x="465" y="391"/>
                    <a:pt x="449" y="399"/>
                  </a:cubicBezTo>
                  <a:cubicBezTo>
                    <a:pt x="414" y="416"/>
                    <a:pt x="402" y="431"/>
                    <a:pt x="373" y="446"/>
                  </a:cubicBezTo>
                  <a:cubicBezTo>
                    <a:pt x="345" y="461"/>
                    <a:pt x="315" y="425"/>
                    <a:pt x="313" y="416"/>
                  </a:cubicBezTo>
                  <a:cubicBezTo>
                    <a:pt x="311" y="406"/>
                    <a:pt x="309" y="400"/>
                    <a:pt x="313" y="395"/>
                  </a:cubicBezTo>
                  <a:cubicBezTo>
                    <a:pt x="317" y="390"/>
                    <a:pt x="337" y="386"/>
                    <a:pt x="364" y="387"/>
                  </a:cubicBezTo>
                  <a:cubicBezTo>
                    <a:pt x="378" y="388"/>
                    <a:pt x="390" y="386"/>
                    <a:pt x="403" y="384"/>
                  </a:cubicBezTo>
                  <a:cubicBezTo>
                    <a:pt x="417" y="382"/>
                    <a:pt x="428" y="378"/>
                    <a:pt x="438" y="375"/>
                  </a:cubicBezTo>
                  <a:cubicBezTo>
                    <a:pt x="464" y="365"/>
                    <a:pt x="478" y="357"/>
                    <a:pt x="494" y="340"/>
                  </a:cubicBezTo>
                  <a:cubicBezTo>
                    <a:pt x="503" y="331"/>
                    <a:pt x="519" y="315"/>
                    <a:pt x="519" y="315"/>
                  </a:cubicBezTo>
                  <a:cubicBezTo>
                    <a:pt x="519" y="315"/>
                    <a:pt x="519" y="314"/>
                    <a:pt x="518" y="315"/>
                  </a:cubicBezTo>
                  <a:cubicBezTo>
                    <a:pt x="509" y="319"/>
                    <a:pt x="498" y="329"/>
                    <a:pt x="482" y="343"/>
                  </a:cubicBezTo>
                  <a:cubicBezTo>
                    <a:pt x="471" y="351"/>
                    <a:pt x="465" y="355"/>
                    <a:pt x="457" y="360"/>
                  </a:cubicBezTo>
                  <a:cubicBezTo>
                    <a:pt x="436" y="373"/>
                    <a:pt x="423" y="373"/>
                    <a:pt x="396" y="378"/>
                  </a:cubicBezTo>
                  <a:cubicBezTo>
                    <a:pt x="392" y="378"/>
                    <a:pt x="388" y="379"/>
                    <a:pt x="385" y="379"/>
                  </a:cubicBezTo>
                  <a:cubicBezTo>
                    <a:pt x="394" y="375"/>
                    <a:pt x="419" y="366"/>
                    <a:pt x="428" y="357"/>
                  </a:cubicBezTo>
                  <a:cubicBezTo>
                    <a:pt x="436" y="350"/>
                    <a:pt x="434" y="351"/>
                    <a:pt x="452" y="335"/>
                  </a:cubicBezTo>
                  <a:cubicBezTo>
                    <a:pt x="470" y="319"/>
                    <a:pt x="472" y="317"/>
                    <a:pt x="472" y="317"/>
                  </a:cubicBezTo>
                  <a:cubicBezTo>
                    <a:pt x="475" y="315"/>
                    <a:pt x="484" y="309"/>
                    <a:pt x="479" y="310"/>
                  </a:cubicBezTo>
                  <a:cubicBezTo>
                    <a:pt x="477" y="310"/>
                    <a:pt x="472" y="314"/>
                    <a:pt x="468" y="316"/>
                  </a:cubicBezTo>
                  <a:cubicBezTo>
                    <a:pt x="464" y="319"/>
                    <a:pt x="456" y="327"/>
                    <a:pt x="449" y="332"/>
                  </a:cubicBezTo>
                  <a:cubicBezTo>
                    <a:pt x="438" y="341"/>
                    <a:pt x="434" y="347"/>
                    <a:pt x="416" y="360"/>
                  </a:cubicBezTo>
                  <a:cubicBezTo>
                    <a:pt x="401" y="370"/>
                    <a:pt x="377" y="378"/>
                    <a:pt x="368" y="379"/>
                  </a:cubicBezTo>
                  <a:cubicBezTo>
                    <a:pt x="359" y="380"/>
                    <a:pt x="368" y="379"/>
                    <a:pt x="368" y="379"/>
                  </a:cubicBezTo>
                  <a:cubicBezTo>
                    <a:pt x="362" y="378"/>
                    <a:pt x="357" y="378"/>
                    <a:pt x="350" y="378"/>
                  </a:cubicBezTo>
                  <a:cubicBezTo>
                    <a:pt x="339" y="377"/>
                    <a:pt x="317" y="373"/>
                    <a:pt x="314" y="365"/>
                  </a:cubicBezTo>
                  <a:cubicBezTo>
                    <a:pt x="314" y="365"/>
                    <a:pt x="314" y="365"/>
                    <a:pt x="314" y="365"/>
                  </a:cubicBezTo>
                  <a:cubicBezTo>
                    <a:pt x="314" y="358"/>
                    <a:pt x="315" y="350"/>
                    <a:pt x="315" y="342"/>
                  </a:cubicBezTo>
                  <a:cubicBezTo>
                    <a:pt x="315" y="342"/>
                    <a:pt x="315" y="343"/>
                    <a:pt x="315" y="343"/>
                  </a:cubicBezTo>
                  <a:cubicBezTo>
                    <a:pt x="315" y="347"/>
                    <a:pt x="315" y="351"/>
                    <a:pt x="314" y="354"/>
                  </a:cubicBezTo>
                  <a:cubicBezTo>
                    <a:pt x="314" y="354"/>
                    <a:pt x="314" y="354"/>
                    <a:pt x="314" y="354"/>
                  </a:cubicBezTo>
                  <a:cubicBezTo>
                    <a:pt x="317" y="329"/>
                    <a:pt x="336" y="326"/>
                    <a:pt x="357" y="327"/>
                  </a:cubicBezTo>
                  <a:cubicBezTo>
                    <a:pt x="368" y="328"/>
                    <a:pt x="378" y="330"/>
                    <a:pt x="389" y="328"/>
                  </a:cubicBezTo>
                  <a:cubicBezTo>
                    <a:pt x="401" y="325"/>
                    <a:pt x="411" y="319"/>
                    <a:pt x="421" y="314"/>
                  </a:cubicBezTo>
                  <a:cubicBezTo>
                    <a:pt x="436" y="307"/>
                    <a:pt x="451" y="301"/>
                    <a:pt x="463" y="290"/>
                  </a:cubicBezTo>
                  <a:cubicBezTo>
                    <a:pt x="476" y="279"/>
                    <a:pt x="487" y="264"/>
                    <a:pt x="497" y="250"/>
                  </a:cubicBezTo>
                  <a:cubicBezTo>
                    <a:pt x="499" y="247"/>
                    <a:pt x="501" y="244"/>
                    <a:pt x="502" y="241"/>
                  </a:cubicBezTo>
                  <a:cubicBezTo>
                    <a:pt x="505" y="238"/>
                    <a:pt x="512" y="233"/>
                    <a:pt x="527" y="228"/>
                  </a:cubicBezTo>
                  <a:cubicBezTo>
                    <a:pt x="545" y="222"/>
                    <a:pt x="579" y="224"/>
                    <a:pt x="599" y="222"/>
                  </a:cubicBezTo>
                  <a:cubicBezTo>
                    <a:pt x="611" y="220"/>
                    <a:pt x="616" y="219"/>
                    <a:pt x="623" y="217"/>
                  </a:cubicBezTo>
                  <a:cubicBezTo>
                    <a:pt x="630" y="216"/>
                    <a:pt x="637" y="215"/>
                    <a:pt x="639" y="214"/>
                  </a:cubicBezTo>
                  <a:cubicBezTo>
                    <a:pt x="644" y="210"/>
                    <a:pt x="629" y="213"/>
                    <a:pt x="625" y="214"/>
                  </a:cubicBezTo>
                  <a:cubicBezTo>
                    <a:pt x="625" y="214"/>
                    <a:pt x="601" y="219"/>
                    <a:pt x="566" y="218"/>
                  </a:cubicBezTo>
                  <a:cubicBezTo>
                    <a:pt x="538" y="217"/>
                    <a:pt x="522" y="220"/>
                    <a:pt x="516" y="221"/>
                  </a:cubicBezTo>
                  <a:cubicBezTo>
                    <a:pt x="525" y="205"/>
                    <a:pt x="535" y="190"/>
                    <a:pt x="547" y="176"/>
                  </a:cubicBezTo>
                  <a:cubicBezTo>
                    <a:pt x="575" y="139"/>
                    <a:pt x="615" y="106"/>
                    <a:pt x="615" y="101"/>
                  </a:cubicBezTo>
                  <a:cubicBezTo>
                    <a:pt x="614" y="97"/>
                    <a:pt x="597" y="115"/>
                    <a:pt x="588" y="123"/>
                  </a:cubicBezTo>
                  <a:cubicBezTo>
                    <a:pt x="550" y="160"/>
                    <a:pt x="515" y="197"/>
                    <a:pt x="484" y="241"/>
                  </a:cubicBezTo>
                  <a:cubicBezTo>
                    <a:pt x="479" y="249"/>
                    <a:pt x="473" y="258"/>
                    <a:pt x="466" y="265"/>
                  </a:cubicBezTo>
                  <a:cubicBezTo>
                    <a:pt x="467" y="262"/>
                    <a:pt x="468" y="259"/>
                    <a:pt x="468" y="256"/>
                  </a:cubicBezTo>
                  <a:cubicBezTo>
                    <a:pt x="472" y="226"/>
                    <a:pt x="469" y="166"/>
                    <a:pt x="477" y="138"/>
                  </a:cubicBezTo>
                  <a:cubicBezTo>
                    <a:pt x="486" y="105"/>
                    <a:pt x="495" y="88"/>
                    <a:pt x="494" y="86"/>
                  </a:cubicBezTo>
                  <a:cubicBezTo>
                    <a:pt x="490" y="86"/>
                    <a:pt x="467" y="147"/>
                    <a:pt x="467" y="173"/>
                  </a:cubicBezTo>
                  <a:cubicBezTo>
                    <a:pt x="467" y="197"/>
                    <a:pt x="467" y="228"/>
                    <a:pt x="459" y="252"/>
                  </a:cubicBezTo>
                  <a:cubicBezTo>
                    <a:pt x="451" y="271"/>
                    <a:pt x="433" y="288"/>
                    <a:pt x="417" y="299"/>
                  </a:cubicBezTo>
                  <a:cubicBezTo>
                    <a:pt x="417" y="299"/>
                    <a:pt x="427" y="296"/>
                    <a:pt x="417" y="299"/>
                  </a:cubicBezTo>
                  <a:cubicBezTo>
                    <a:pt x="406" y="303"/>
                    <a:pt x="376" y="315"/>
                    <a:pt x="357" y="308"/>
                  </a:cubicBezTo>
                  <a:cubicBezTo>
                    <a:pt x="345" y="302"/>
                    <a:pt x="326" y="279"/>
                    <a:pt x="325" y="271"/>
                  </a:cubicBezTo>
                  <a:cubicBezTo>
                    <a:pt x="325" y="262"/>
                    <a:pt x="327" y="248"/>
                    <a:pt x="330" y="244"/>
                  </a:cubicBezTo>
                  <a:cubicBezTo>
                    <a:pt x="333" y="240"/>
                    <a:pt x="361" y="204"/>
                    <a:pt x="389" y="181"/>
                  </a:cubicBezTo>
                  <a:cubicBezTo>
                    <a:pt x="425" y="153"/>
                    <a:pt x="436" y="147"/>
                    <a:pt x="436" y="147"/>
                  </a:cubicBezTo>
                  <a:cubicBezTo>
                    <a:pt x="441" y="143"/>
                    <a:pt x="457" y="136"/>
                    <a:pt x="451" y="137"/>
                  </a:cubicBezTo>
                  <a:cubicBezTo>
                    <a:pt x="448" y="137"/>
                    <a:pt x="437" y="142"/>
                    <a:pt x="430" y="146"/>
                  </a:cubicBezTo>
                  <a:cubicBezTo>
                    <a:pt x="423" y="151"/>
                    <a:pt x="409" y="162"/>
                    <a:pt x="396" y="171"/>
                  </a:cubicBezTo>
                  <a:cubicBezTo>
                    <a:pt x="377" y="186"/>
                    <a:pt x="360" y="201"/>
                    <a:pt x="342" y="217"/>
                  </a:cubicBezTo>
                  <a:cubicBezTo>
                    <a:pt x="339" y="220"/>
                    <a:pt x="336" y="222"/>
                    <a:pt x="333" y="224"/>
                  </a:cubicBezTo>
                  <a:cubicBezTo>
                    <a:pt x="337" y="203"/>
                    <a:pt x="341" y="168"/>
                    <a:pt x="346" y="133"/>
                  </a:cubicBezTo>
                  <a:cubicBezTo>
                    <a:pt x="348" y="126"/>
                    <a:pt x="350" y="120"/>
                    <a:pt x="352" y="116"/>
                  </a:cubicBezTo>
                  <a:cubicBezTo>
                    <a:pt x="365" y="93"/>
                    <a:pt x="375" y="89"/>
                    <a:pt x="385" y="75"/>
                  </a:cubicBezTo>
                  <a:cubicBezTo>
                    <a:pt x="391" y="67"/>
                    <a:pt x="401" y="58"/>
                    <a:pt x="404" y="52"/>
                  </a:cubicBezTo>
                  <a:cubicBezTo>
                    <a:pt x="407" y="47"/>
                    <a:pt x="410" y="42"/>
                    <a:pt x="410" y="39"/>
                  </a:cubicBezTo>
                  <a:cubicBezTo>
                    <a:pt x="409" y="33"/>
                    <a:pt x="403" y="44"/>
                    <a:pt x="401" y="47"/>
                  </a:cubicBezTo>
                  <a:cubicBezTo>
                    <a:pt x="401" y="47"/>
                    <a:pt x="396" y="55"/>
                    <a:pt x="376" y="77"/>
                  </a:cubicBezTo>
                  <a:cubicBezTo>
                    <a:pt x="358" y="96"/>
                    <a:pt x="354" y="99"/>
                    <a:pt x="349" y="107"/>
                  </a:cubicBezTo>
                  <a:cubicBezTo>
                    <a:pt x="356" y="53"/>
                    <a:pt x="362" y="4"/>
                    <a:pt x="362" y="4"/>
                  </a:cubicBezTo>
                  <a:cubicBezTo>
                    <a:pt x="362" y="4"/>
                    <a:pt x="360" y="0"/>
                    <a:pt x="359" y="5"/>
                  </a:cubicBezTo>
                  <a:cubicBezTo>
                    <a:pt x="354" y="30"/>
                    <a:pt x="340" y="111"/>
                    <a:pt x="329" y="176"/>
                  </a:cubicBezTo>
                  <a:cubicBezTo>
                    <a:pt x="329" y="174"/>
                    <a:pt x="328" y="172"/>
                    <a:pt x="328" y="171"/>
                  </a:cubicBezTo>
                  <a:cubicBezTo>
                    <a:pt x="324" y="145"/>
                    <a:pt x="322" y="139"/>
                    <a:pt x="319" y="118"/>
                  </a:cubicBezTo>
                  <a:cubicBezTo>
                    <a:pt x="316" y="93"/>
                    <a:pt x="296" y="43"/>
                    <a:pt x="293" y="43"/>
                  </a:cubicBezTo>
                  <a:cubicBezTo>
                    <a:pt x="292" y="45"/>
                    <a:pt x="304" y="69"/>
                    <a:pt x="311" y="101"/>
                  </a:cubicBezTo>
                  <a:cubicBezTo>
                    <a:pt x="320" y="143"/>
                    <a:pt x="326" y="185"/>
                    <a:pt x="326" y="193"/>
                  </a:cubicBezTo>
                  <a:cubicBezTo>
                    <a:pt x="326" y="202"/>
                    <a:pt x="324" y="204"/>
                    <a:pt x="323" y="209"/>
                  </a:cubicBezTo>
                  <a:cubicBezTo>
                    <a:pt x="323" y="209"/>
                    <a:pt x="323" y="209"/>
                    <a:pt x="323" y="209"/>
                  </a:cubicBezTo>
                  <a:cubicBezTo>
                    <a:pt x="318" y="218"/>
                    <a:pt x="306" y="221"/>
                    <a:pt x="293" y="217"/>
                  </a:cubicBezTo>
                  <a:cubicBezTo>
                    <a:pt x="279" y="213"/>
                    <a:pt x="236" y="205"/>
                    <a:pt x="252" y="208"/>
                  </a:cubicBezTo>
                  <a:cubicBezTo>
                    <a:pt x="269" y="211"/>
                    <a:pt x="252" y="208"/>
                    <a:pt x="252" y="208"/>
                  </a:cubicBezTo>
                  <a:cubicBezTo>
                    <a:pt x="252" y="208"/>
                    <a:pt x="243" y="207"/>
                    <a:pt x="227" y="192"/>
                  </a:cubicBezTo>
                  <a:cubicBezTo>
                    <a:pt x="212" y="179"/>
                    <a:pt x="198" y="148"/>
                    <a:pt x="187" y="132"/>
                  </a:cubicBezTo>
                  <a:cubicBezTo>
                    <a:pt x="179" y="122"/>
                    <a:pt x="176" y="119"/>
                    <a:pt x="171" y="113"/>
                  </a:cubicBezTo>
                  <a:cubicBezTo>
                    <a:pt x="167" y="108"/>
                    <a:pt x="162" y="102"/>
                    <a:pt x="160" y="101"/>
                  </a:cubicBezTo>
                  <a:cubicBezTo>
                    <a:pt x="155" y="98"/>
                    <a:pt x="165" y="109"/>
                    <a:pt x="167" y="113"/>
                  </a:cubicBezTo>
                  <a:cubicBezTo>
                    <a:pt x="167" y="113"/>
                    <a:pt x="183" y="132"/>
                    <a:pt x="199" y="163"/>
                  </a:cubicBezTo>
                  <a:cubicBezTo>
                    <a:pt x="210" y="184"/>
                    <a:pt x="219" y="197"/>
                    <a:pt x="224" y="203"/>
                  </a:cubicBezTo>
                  <a:cubicBezTo>
                    <a:pt x="205" y="198"/>
                    <a:pt x="170" y="186"/>
                    <a:pt x="153" y="170"/>
                  </a:cubicBezTo>
                  <a:cubicBezTo>
                    <a:pt x="145" y="162"/>
                    <a:pt x="142" y="154"/>
                    <a:pt x="131" y="140"/>
                  </a:cubicBezTo>
                  <a:cubicBezTo>
                    <a:pt x="114" y="118"/>
                    <a:pt x="100" y="104"/>
                    <a:pt x="92" y="96"/>
                  </a:cubicBezTo>
                  <a:cubicBezTo>
                    <a:pt x="90" y="94"/>
                    <a:pt x="90" y="96"/>
                    <a:pt x="90" y="96"/>
                  </a:cubicBezTo>
                  <a:cubicBezTo>
                    <a:pt x="90" y="96"/>
                    <a:pt x="109" y="119"/>
                    <a:pt x="117" y="134"/>
                  </a:cubicBezTo>
                  <a:cubicBezTo>
                    <a:pt x="131" y="158"/>
                    <a:pt x="144" y="181"/>
                    <a:pt x="167" y="195"/>
                  </a:cubicBezTo>
                  <a:cubicBezTo>
                    <a:pt x="162" y="194"/>
                    <a:pt x="155" y="194"/>
                    <a:pt x="144" y="194"/>
                  </a:cubicBezTo>
                  <a:cubicBezTo>
                    <a:pt x="117" y="195"/>
                    <a:pt x="101" y="192"/>
                    <a:pt x="101" y="192"/>
                  </a:cubicBezTo>
                  <a:cubicBezTo>
                    <a:pt x="97" y="192"/>
                    <a:pt x="84" y="191"/>
                    <a:pt x="88" y="193"/>
                  </a:cubicBezTo>
                  <a:cubicBezTo>
                    <a:pt x="90" y="194"/>
                    <a:pt x="96" y="193"/>
                    <a:pt x="100" y="194"/>
                  </a:cubicBezTo>
                  <a:cubicBezTo>
                    <a:pt x="106" y="195"/>
                    <a:pt x="112" y="196"/>
                    <a:pt x="122" y="197"/>
                  </a:cubicBezTo>
                  <a:cubicBezTo>
                    <a:pt x="137" y="199"/>
                    <a:pt x="159" y="196"/>
                    <a:pt x="174" y="201"/>
                  </a:cubicBezTo>
                  <a:cubicBezTo>
                    <a:pt x="178" y="202"/>
                    <a:pt x="182" y="203"/>
                    <a:pt x="186" y="204"/>
                  </a:cubicBezTo>
                  <a:cubicBezTo>
                    <a:pt x="195" y="208"/>
                    <a:pt x="204" y="211"/>
                    <a:pt x="213" y="214"/>
                  </a:cubicBezTo>
                  <a:cubicBezTo>
                    <a:pt x="228" y="218"/>
                    <a:pt x="242" y="225"/>
                    <a:pt x="258" y="227"/>
                  </a:cubicBezTo>
                  <a:cubicBezTo>
                    <a:pt x="299" y="233"/>
                    <a:pt x="309" y="270"/>
                    <a:pt x="309" y="283"/>
                  </a:cubicBezTo>
                  <a:cubicBezTo>
                    <a:pt x="309" y="296"/>
                    <a:pt x="307" y="313"/>
                    <a:pt x="304" y="318"/>
                  </a:cubicBezTo>
                  <a:cubicBezTo>
                    <a:pt x="300" y="323"/>
                    <a:pt x="291" y="321"/>
                    <a:pt x="284" y="319"/>
                  </a:cubicBezTo>
                  <a:cubicBezTo>
                    <a:pt x="269" y="314"/>
                    <a:pt x="259" y="312"/>
                    <a:pt x="239" y="308"/>
                  </a:cubicBezTo>
                  <a:cubicBezTo>
                    <a:pt x="234" y="307"/>
                    <a:pt x="194" y="296"/>
                    <a:pt x="177" y="281"/>
                  </a:cubicBezTo>
                  <a:cubicBezTo>
                    <a:pt x="171" y="276"/>
                    <a:pt x="169" y="271"/>
                    <a:pt x="160" y="262"/>
                  </a:cubicBezTo>
                  <a:cubicBezTo>
                    <a:pt x="147" y="247"/>
                    <a:pt x="137" y="238"/>
                    <a:pt x="130" y="233"/>
                  </a:cubicBezTo>
                  <a:cubicBezTo>
                    <a:pt x="129" y="232"/>
                    <a:pt x="129" y="233"/>
                    <a:pt x="129" y="233"/>
                  </a:cubicBezTo>
                  <a:cubicBezTo>
                    <a:pt x="129" y="233"/>
                    <a:pt x="143" y="248"/>
                    <a:pt x="150" y="257"/>
                  </a:cubicBezTo>
                  <a:cubicBezTo>
                    <a:pt x="161" y="273"/>
                    <a:pt x="171" y="289"/>
                    <a:pt x="190" y="299"/>
                  </a:cubicBezTo>
                  <a:cubicBezTo>
                    <a:pt x="201" y="304"/>
                    <a:pt x="211" y="308"/>
                    <a:pt x="222" y="312"/>
                  </a:cubicBezTo>
                  <a:cubicBezTo>
                    <a:pt x="234" y="315"/>
                    <a:pt x="245" y="320"/>
                    <a:pt x="257" y="322"/>
                  </a:cubicBezTo>
                  <a:cubicBezTo>
                    <a:pt x="281" y="327"/>
                    <a:pt x="300" y="342"/>
                    <a:pt x="299" y="350"/>
                  </a:cubicBezTo>
                  <a:cubicBezTo>
                    <a:pt x="299" y="358"/>
                    <a:pt x="298" y="368"/>
                    <a:pt x="297" y="378"/>
                  </a:cubicBezTo>
                  <a:cubicBezTo>
                    <a:pt x="295" y="389"/>
                    <a:pt x="293" y="393"/>
                    <a:pt x="288" y="403"/>
                  </a:cubicBezTo>
                  <a:cubicBezTo>
                    <a:pt x="282" y="417"/>
                    <a:pt x="273" y="403"/>
                    <a:pt x="257" y="398"/>
                  </a:cubicBezTo>
                  <a:cubicBezTo>
                    <a:pt x="234" y="391"/>
                    <a:pt x="217" y="379"/>
                    <a:pt x="183" y="377"/>
                  </a:cubicBezTo>
                  <a:cubicBezTo>
                    <a:pt x="176" y="376"/>
                    <a:pt x="178" y="377"/>
                    <a:pt x="171" y="375"/>
                  </a:cubicBezTo>
                  <a:cubicBezTo>
                    <a:pt x="164" y="373"/>
                    <a:pt x="147" y="361"/>
                    <a:pt x="145" y="354"/>
                  </a:cubicBezTo>
                  <a:cubicBezTo>
                    <a:pt x="142" y="347"/>
                    <a:pt x="142" y="347"/>
                    <a:pt x="140" y="341"/>
                  </a:cubicBezTo>
                  <a:cubicBezTo>
                    <a:pt x="138" y="331"/>
                    <a:pt x="140" y="316"/>
                    <a:pt x="140" y="305"/>
                  </a:cubicBezTo>
                  <a:cubicBezTo>
                    <a:pt x="140" y="298"/>
                    <a:pt x="140" y="292"/>
                    <a:pt x="139" y="288"/>
                  </a:cubicBezTo>
                  <a:cubicBezTo>
                    <a:pt x="139" y="285"/>
                    <a:pt x="139" y="282"/>
                    <a:pt x="138" y="281"/>
                  </a:cubicBezTo>
                  <a:cubicBezTo>
                    <a:pt x="137" y="278"/>
                    <a:pt x="137" y="288"/>
                    <a:pt x="137" y="290"/>
                  </a:cubicBezTo>
                  <a:cubicBezTo>
                    <a:pt x="137" y="290"/>
                    <a:pt x="138" y="302"/>
                    <a:pt x="137" y="320"/>
                  </a:cubicBezTo>
                  <a:cubicBezTo>
                    <a:pt x="136" y="339"/>
                    <a:pt x="137" y="342"/>
                    <a:pt x="137" y="342"/>
                  </a:cubicBezTo>
                  <a:cubicBezTo>
                    <a:pt x="137" y="342"/>
                    <a:pt x="137" y="343"/>
                    <a:pt x="137" y="345"/>
                  </a:cubicBezTo>
                  <a:cubicBezTo>
                    <a:pt x="130" y="332"/>
                    <a:pt x="124" y="318"/>
                    <a:pt x="115" y="307"/>
                  </a:cubicBezTo>
                  <a:cubicBezTo>
                    <a:pt x="108" y="297"/>
                    <a:pt x="100" y="285"/>
                    <a:pt x="95" y="279"/>
                  </a:cubicBezTo>
                  <a:cubicBezTo>
                    <a:pt x="91" y="275"/>
                    <a:pt x="84" y="268"/>
                    <a:pt x="82" y="267"/>
                  </a:cubicBezTo>
                  <a:cubicBezTo>
                    <a:pt x="77" y="264"/>
                    <a:pt x="87" y="274"/>
                    <a:pt x="90" y="278"/>
                  </a:cubicBezTo>
                  <a:cubicBezTo>
                    <a:pt x="90" y="278"/>
                    <a:pt x="97" y="287"/>
                    <a:pt x="117" y="316"/>
                  </a:cubicBezTo>
                  <a:cubicBezTo>
                    <a:pt x="136" y="345"/>
                    <a:pt x="144" y="370"/>
                    <a:pt x="144" y="370"/>
                  </a:cubicBezTo>
                  <a:cubicBezTo>
                    <a:pt x="119" y="364"/>
                    <a:pt x="97" y="353"/>
                    <a:pt x="88" y="328"/>
                  </a:cubicBezTo>
                  <a:cubicBezTo>
                    <a:pt x="83" y="312"/>
                    <a:pt x="76" y="305"/>
                    <a:pt x="65" y="283"/>
                  </a:cubicBezTo>
                  <a:cubicBezTo>
                    <a:pt x="48" y="251"/>
                    <a:pt x="34" y="229"/>
                    <a:pt x="24" y="217"/>
                  </a:cubicBezTo>
                  <a:cubicBezTo>
                    <a:pt x="22" y="214"/>
                    <a:pt x="23" y="219"/>
                    <a:pt x="23" y="219"/>
                  </a:cubicBezTo>
                  <a:cubicBezTo>
                    <a:pt x="23" y="219"/>
                    <a:pt x="40" y="262"/>
                    <a:pt x="49" y="275"/>
                  </a:cubicBezTo>
                  <a:cubicBezTo>
                    <a:pt x="65" y="297"/>
                    <a:pt x="71" y="327"/>
                    <a:pt x="86" y="349"/>
                  </a:cubicBezTo>
                  <a:cubicBezTo>
                    <a:pt x="83" y="350"/>
                    <a:pt x="74" y="352"/>
                    <a:pt x="62" y="347"/>
                  </a:cubicBezTo>
                  <a:cubicBezTo>
                    <a:pt x="45" y="341"/>
                    <a:pt x="42" y="336"/>
                    <a:pt x="32" y="331"/>
                  </a:cubicBezTo>
                  <a:cubicBezTo>
                    <a:pt x="25" y="328"/>
                    <a:pt x="18" y="323"/>
                    <a:pt x="14" y="321"/>
                  </a:cubicBezTo>
                  <a:cubicBezTo>
                    <a:pt x="10" y="320"/>
                    <a:pt x="6" y="318"/>
                    <a:pt x="4" y="318"/>
                  </a:cubicBezTo>
                  <a:cubicBezTo>
                    <a:pt x="0" y="318"/>
                    <a:pt x="8" y="321"/>
                    <a:pt x="10" y="323"/>
                  </a:cubicBezTo>
                  <a:cubicBezTo>
                    <a:pt x="10" y="323"/>
                    <a:pt x="16" y="325"/>
                    <a:pt x="33" y="335"/>
                  </a:cubicBezTo>
                  <a:cubicBezTo>
                    <a:pt x="50" y="345"/>
                    <a:pt x="50" y="347"/>
                    <a:pt x="59" y="350"/>
                  </a:cubicBezTo>
                  <a:cubicBezTo>
                    <a:pt x="66" y="353"/>
                    <a:pt x="84" y="355"/>
                    <a:pt x="92" y="357"/>
                  </a:cubicBezTo>
                  <a:cubicBezTo>
                    <a:pt x="95" y="361"/>
                    <a:pt x="99" y="365"/>
                    <a:pt x="104" y="368"/>
                  </a:cubicBezTo>
                  <a:cubicBezTo>
                    <a:pt x="133" y="387"/>
                    <a:pt x="179" y="394"/>
                    <a:pt x="213" y="400"/>
                  </a:cubicBezTo>
                  <a:cubicBezTo>
                    <a:pt x="228" y="403"/>
                    <a:pt x="246" y="415"/>
                    <a:pt x="262" y="422"/>
                  </a:cubicBezTo>
                  <a:cubicBezTo>
                    <a:pt x="289" y="433"/>
                    <a:pt x="295" y="460"/>
                    <a:pt x="296" y="469"/>
                  </a:cubicBezTo>
                  <a:cubicBezTo>
                    <a:pt x="296" y="525"/>
                    <a:pt x="297" y="580"/>
                    <a:pt x="292" y="637"/>
                  </a:cubicBezTo>
                  <a:cubicBezTo>
                    <a:pt x="289" y="676"/>
                    <a:pt x="282" y="712"/>
                    <a:pt x="254" y="742"/>
                  </a:cubicBezTo>
                  <a:cubicBezTo>
                    <a:pt x="247" y="748"/>
                    <a:pt x="220" y="765"/>
                    <a:pt x="234" y="770"/>
                  </a:cubicBezTo>
                  <a:cubicBezTo>
                    <a:pt x="240" y="772"/>
                    <a:pt x="261" y="781"/>
                    <a:pt x="313" y="781"/>
                  </a:cubicBezTo>
                  <a:cubicBezTo>
                    <a:pt x="370" y="781"/>
                    <a:pt x="377" y="769"/>
                    <a:pt x="389" y="766"/>
                  </a:cubicBezTo>
                  <a:cubicBezTo>
                    <a:pt x="409" y="760"/>
                    <a:pt x="384" y="742"/>
                    <a:pt x="377" y="736"/>
                  </a:cubicBezTo>
                  <a:cubicBezTo>
                    <a:pt x="364" y="725"/>
                    <a:pt x="348" y="715"/>
                    <a:pt x="341" y="698"/>
                  </a:cubicBezTo>
                  <a:cubicBezTo>
                    <a:pt x="333" y="679"/>
                    <a:pt x="334" y="656"/>
                    <a:pt x="332" y="637"/>
                  </a:cubicBezTo>
                  <a:cubicBezTo>
                    <a:pt x="328" y="587"/>
                    <a:pt x="316" y="516"/>
                    <a:pt x="318" y="506"/>
                  </a:cubicBezTo>
                  <a:cubicBezTo>
                    <a:pt x="321" y="496"/>
                    <a:pt x="333" y="484"/>
                    <a:pt x="356" y="478"/>
                  </a:cubicBezTo>
                  <a:cubicBezTo>
                    <a:pt x="389" y="468"/>
                    <a:pt x="412" y="438"/>
                    <a:pt x="442" y="423"/>
                  </a:cubicBezTo>
                  <a:cubicBezTo>
                    <a:pt x="496" y="394"/>
                    <a:pt x="522" y="424"/>
                    <a:pt x="559" y="382"/>
                  </a:cubicBezTo>
                  <a:cubicBezTo>
                    <a:pt x="579" y="359"/>
                    <a:pt x="601" y="332"/>
                    <a:pt x="617" y="307"/>
                  </a:cubicBezTo>
                  <a:cubicBezTo>
                    <a:pt x="629" y="287"/>
                    <a:pt x="647" y="242"/>
                    <a:pt x="655" y="222"/>
                  </a:cubicBezTo>
                  <a:cubicBezTo>
                    <a:pt x="657" y="217"/>
                    <a:pt x="654" y="219"/>
                    <a:pt x="654" y="219"/>
                  </a:cubicBezTo>
                  <a:close/>
                </a:path>
              </a:pathLst>
            </a:custGeom>
            <a:solidFill>
              <a:srgbClr val="663300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auto">
            <a:xfrm>
              <a:off x="4906808" y="1581539"/>
              <a:ext cx="2447961" cy="1277363"/>
            </a:xfrm>
            <a:custGeom>
              <a:avLst/>
              <a:gdLst/>
              <a:ahLst/>
              <a:cxnLst>
                <a:cxn ang="0">
                  <a:pos x="165" y="42"/>
                </a:cxn>
                <a:cxn ang="0">
                  <a:pos x="166" y="36"/>
                </a:cxn>
                <a:cxn ang="0">
                  <a:pos x="145" y="15"/>
                </a:cxn>
                <a:cxn ang="0">
                  <a:pos x="135" y="17"/>
                </a:cxn>
                <a:cxn ang="0">
                  <a:pos x="105" y="0"/>
                </a:cxn>
                <a:cxn ang="0">
                  <a:pos x="82" y="8"/>
                </a:cxn>
                <a:cxn ang="0">
                  <a:pos x="65" y="0"/>
                </a:cxn>
                <a:cxn ang="0">
                  <a:pos x="43" y="22"/>
                </a:cxn>
                <a:cxn ang="0">
                  <a:pos x="45" y="31"/>
                </a:cxn>
                <a:cxn ang="0">
                  <a:pos x="39" y="37"/>
                </a:cxn>
                <a:cxn ang="0">
                  <a:pos x="21" y="27"/>
                </a:cxn>
                <a:cxn ang="0">
                  <a:pos x="0" y="48"/>
                </a:cxn>
                <a:cxn ang="0">
                  <a:pos x="11" y="67"/>
                </a:cxn>
                <a:cxn ang="0">
                  <a:pos x="10" y="75"/>
                </a:cxn>
                <a:cxn ang="0">
                  <a:pos x="29" y="94"/>
                </a:cxn>
                <a:cxn ang="0">
                  <a:pos x="38" y="91"/>
                </a:cxn>
                <a:cxn ang="0">
                  <a:pos x="52" y="98"/>
                </a:cxn>
                <a:cxn ang="0">
                  <a:pos x="59" y="97"/>
                </a:cxn>
                <a:cxn ang="0">
                  <a:pos x="59" y="102"/>
                </a:cxn>
                <a:cxn ang="0">
                  <a:pos x="94" y="137"/>
                </a:cxn>
                <a:cxn ang="0">
                  <a:pos x="129" y="102"/>
                </a:cxn>
                <a:cxn ang="0">
                  <a:pos x="128" y="97"/>
                </a:cxn>
                <a:cxn ang="0">
                  <a:pos x="146" y="101"/>
                </a:cxn>
                <a:cxn ang="0">
                  <a:pos x="179" y="69"/>
                </a:cxn>
                <a:cxn ang="0">
                  <a:pos x="165" y="42"/>
                </a:cxn>
              </a:cxnLst>
              <a:rect l="0" t="0" r="r" b="b"/>
              <a:pathLst>
                <a:path w="179" h="137">
                  <a:moveTo>
                    <a:pt x="165" y="42"/>
                  </a:moveTo>
                  <a:cubicBezTo>
                    <a:pt x="166" y="40"/>
                    <a:pt x="166" y="38"/>
                    <a:pt x="166" y="36"/>
                  </a:cubicBezTo>
                  <a:cubicBezTo>
                    <a:pt x="166" y="24"/>
                    <a:pt x="157" y="15"/>
                    <a:pt x="145" y="15"/>
                  </a:cubicBezTo>
                  <a:cubicBezTo>
                    <a:pt x="142" y="15"/>
                    <a:pt x="138" y="16"/>
                    <a:pt x="135" y="17"/>
                  </a:cubicBezTo>
                  <a:cubicBezTo>
                    <a:pt x="129" y="7"/>
                    <a:pt x="118" y="0"/>
                    <a:pt x="105" y="0"/>
                  </a:cubicBezTo>
                  <a:cubicBezTo>
                    <a:pt x="96" y="0"/>
                    <a:pt x="88" y="3"/>
                    <a:pt x="82" y="8"/>
                  </a:cubicBezTo>
                  <a:cubicBezTo>
                    <a:pt x="78" y="3"/>
                    <a:pt x="72" y="0"/>
                    <a:pt x="65" y="0"/>
                  </a:cubicBezTo>
                  <a:cubicBezTo>
                    <a:pt x="52" y="0"/>
                    <a:pt x="43" y="9"/>
                    <a:pt x="43" y="22"/>
                  </a:cubicBezTo>
                  <a:cubicBezTo>
                    <a:pt x="43" y="25"/>
                    <a:pt x="43" y="28"/>
                    <a:pt x="45" y="31"/>
                  </a:cubicBezTo>
                  <a:cubicBezTo>
                    <a:pt x="43" y="33"/>
                    <a:pt x="41" y="35"/>
                    <a:pt x="39" y="37"/>
                  </a:cubicBezTo>
                  <a:cubicBezTo>
                    <a:pt x="36" y="31"/>
                    <a:pt x="29" y="27"/>
                    <a:pt x="21" y="27"/>
                  </a:cubicBezTo>
                  <a:cubicBezTo>
                    <a:pt x="10" y="27"/>
                    <a:pt x="0" y="37"/>
                    <a:pt x="0" y="48"/>
                  </a:cubicBezTo>
                  <a:cubicBezTo>
                    <a:pt x="0" y="56"/>
                    <a:pt x="5" y="63"/>
                    <a:pt x="11" y="67"/>
                  </a:cubicBezTo>
                  <a:cubicBezTo>
                    <a:pt x="10" y="69"/>
                    <a:pt x="10" y="72"/>
                    <a:pt x="10" y="75"/>
                  </a:cubicBezTo>
                  <a:cubicBezTo>
                    <a:pt x="10" y="85"/>
                    <a:pt x="18" y="94"/>
                    <a:pt x="29" y="94"/>
                  </a:cubicBezTo>
                  <a:cubicBezTo>
                    <a:pt x="32" y="94"/>
                    <a:pt x="35" y="93"/>
                    <a:pt x="38" y="91"/>
                  </a:cubicBezTo>
                  <a:cubicBezTo>
                    <a:pt x="41" y="96"/>
                    <a:pt x="46" y="98"/>
                    <a:pt x="52" y="98"/>
                  </a:cubicBezTo>
                  <a:cubicBezTo>
                    <a:pt x="55" y="98"/>
                    <a:pt x="57" y="98"/>
                    <a:pt x="59" y="97"/>
                  </a:cubicBezTo>
                  <a:cubicBezTo>
                    <a:pt x="59" y="98"/>
                    <a:pt x="59" y="100"/>
                    <a:pt x="59" y="102"/>
                  </a:cubicBezTo>
                  <a:cubicBezTo>
                    <a:pt x="59" y="122"/>
                    <a:pt x="74" y="137"/>
                    <a:pt x="94" y="137"/>
                  </a:cubicBezTo>
                  <a:cubicBezTo>
                    <a:pt x="113" y="137"/>
                    <a:pt x="129" y="122"/>
                    <a:pt x="129" y="102"/>
                  </a:cubicBezTo>
                  <a:cubicBezTo>
                    <a:pt x="129" y="100"/>
                    <a:pt x="129" y="98"/>
                    <a:pt x="128" y="97"/>
                  </a:cubicBezTo>
                  <a:cubicBezTo>
                    <a:pt x="133" y="100"/>
                    <a:pt x="139" y="101"/>
                    <a:pt x="146" y="101"/>
                  </a:cubicBezTo>
                  <a:cubicBezTo>
                    <a:pt x="164" y="101"/>
                    <a:pt x="179" y="87"/>
                    <a:pt x="179" y="69"/>
                  </a:cubicBezTo>
                  <a:cubicBezTo>
                    <a:pt x="179" y="58"/>
                    <a:pt x="173" y="48"/>
                    <a:pt x="165" y="42"/>
                  </a:cubicBezTo>
                  <a:close/>
                </a:path>
              </a:pathLst>
            </a:custGeom>
            <a:solidFill>
              <a:srgbClr val="92D050"/>
            </a:solidFill>
            <a:ln>
              <a:headEnd/>
              <a:tailEnd/>
            </a:ln>
            <a:effectLst>
              <a:outerShdw blurRad="40000" dist="23000" dir="5400000" rotWithShape="0">
                <a:schemeClr val="accent2">
                  <a:lumMod val="50000"/>
                  <a:alpha val="35000"/>
                </a:scheme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                </a:t>
              </a:r>
            </a:p>
            <a:p>
              <a:r>
                <a:rPr lang="en-US" dirty="0" smtClean="0"/>
                <a:t>      </a:t>
              </a:r>
            </a:p>
            <a:p>
              <a:r>
                <a:rPr lang="en-US" dirty="0" smtClean="0"/>
                <a:t>    </a:t>
              </a:r>
              <a:endParaRPr lang="en-US" dirty="0"/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2135155" y="1467239"/>
              <a:ext cx="2424552" cy="1391663"/>
            </a:xfrm>
            <a:custGeom>
              <a:avLst/>
              <a:gdLst/>
              <a:ahLst/>
              <a:cxnLst>
                <a:cxn ang="0">
                  <a:pos x="165" y="42"/>
                </a:cxn>
                <a:cxn ang="0">
                  <a:pos x="166" y="36"/>
                </a:cxn>
                <a:cxn ang="0">
                  <a:pos x="145" y="15"/>
                </a:cxn>
                <a:cxn ang="0">
                  <a:pos x="135" y="17"/>
                </a:cxn>
                <a:cxn ang="0">
                  <a:pos x="105" y="0"/>
                </a:cxn>
                <a:cxn ang="0">
                  <a:pos x="82" y="8"/>
                </a:cxn>
                <a:cxn ang="0">
                  <a:pos x="65" y="0"/>
                </a:cxn>
                <a:cxn ang="0">
                  <a:pos x="43" y="22"/>
                </a:cxn>
                <a:cxn ang="0">
                  <a:pos x="45" y="31"/>
                </a:cxn>
                <a:cxn ang="0">
                  <a:pos x="39" y="37"/>
                </a:cxn>
                <a:cxn ang="0">
                  <a:pos x="21" y="27"/>
                </a:cxn>
                <a:cxn ang="0">
                  <a:pos x="0" y="48"/>
                </a:cxn>
                <a:cxn ang="0">
                  <a:pos x="11" y="67"/>
                </a:cxn>
                <a:cxn ang="0">
                  <a:pos x="10" y="75"/>
                </a:cxn>
                <a:cxn ang="0">
                  <a:pos x="29" y="94"/>
                </a:cxn>
                <a:cxn ang="0">
                  <a:pos x="38" y="91"/>
                </a:cxn>
                <a:cxn ang="0">
                  <a:pos x="52" y="98"/>
                </a:cxn>
                <a:cxn ang="0">
                  <a:pos x="59" y="97"/>
                </a:cxn>
                <a:cxn ang="0">
                  <a:pos x="59" y="102"/>
                </a:cxn>
                <a:cxn ang="0">
                  <a:pos x="94" y="137"/>
                </a:cxn>
                <a:cxn ang="0">
                  <a:pos x="129" y="102"/>
                </a:cxn>
                <a:cxn ang="0">
                  <a:pos x="128" y="97"/>
                </a:cxn>
                <a:cxn ang="0">
                  <a:pos x="146" y="101"/>
                </a:cxn>
                <a:cxn ang="0">
                  <a:pos x="179" y="69"/>
                </a:cxn>
                <a:cxn ang="0">
                  <a:pos x="165" y="42"/>
                </a:cxn>
              </a:cxnLst>
              <a:rect l="0" t="0" r="r" b="b"/>
              <a:pathLst>
                <a:path w="179" h="137">
                  <a:moveTo>
                    <a:pt x="165" y="42"/>
                  </a:moveTo>
                  <a:cubicBezTo>
                    <a:pt x="166" y="40"/>
                    <a:pt x="166" y="38"/>
                    <a:pt x="166" y="36"/>
                  </a:cubicBezTo>
                  <a:cubicBezTo>
                    <a:pt x="166" y="24"/>
                    <a:pt x="157" y="15"/>
                    <a:pt x="145" y="15"/>
                  </a:cubicBezTo>
                  <a:cubicBezTo>
                    <a:pt x="142" y="15"/>
                    <a:pt x="138" y="16"/>
                    <a:pt x="135" y="17"/>
                  </a:cubicBezTo>
                  <a:cubicBezTo>
                    <a:pt x="129" y="7"/>
                    <a:pt x="118" y="0"/>
                    <a:pt x="105" y="0"/>
                  </a:cubicBezTo>
                  <a:cubicBezTo>
                    <a:pt x="96" y="0"/>
                    <a:pt x="88" y="3"/>
                    <a:pt x="82" y="8"/>
                  </a:cubicBezTo>
                  <a:cubicBezTo>
                    <a:pt x="78" y="3"/>
                    <a:pt x="72" y="0"/>
                    <a:pt x="65" y="0"/>
                  </a:cubicBezTo>
                  <a:cubicBezTo>
                    <a:pt x="52" y="0"/>
                    <a:pt x="43" y="9"/>
                    <a:pt x="43" y="22"/>
                  </a:cubicBezTo>
                  <a:cubicBezTo>
                    <a:pt x="43" y="25"/>
                    <a:pt x="43" y="28"/>
                    <a:pt x="45" y="31"/>
                  </a:cubicBezTo>
                  <a:cubicBezTo>
                    <a:pt x="43" y="33"/>
                    <a:pt x="41" y="35"/>
                    <a:pt x="39" y="37"/>
                  </a:cubicBezTo>
                  <a:cubicBezTo>
                    <a:pt x="36" y="31"/>
                    <a:pt x="29" y="27"/>
                    <a:pt x="21" y="27"/>
                  </a:cubicBezTo>
                  <a:cubicBezTo>
                    <a:pt x="10" y="27"/>
                    <a:pt x="0" y="37"/>
                    <a:pt x="0" y="48"/>
                  </a:cubicBezTo>
                  <a:cubicBezTo>
                    <a:pt x="0" y="56"/>
                    <a:pt x="5" y="63"/>
                    <a:pt x="11" y="67"/>
                  </a:cubicBezTo>
                  <a:cubicBezTo>
                    <a:pt x="10" y="69"/>
                    <a:pt x="10" y="72"/>
                    <a:pt x="10" y="75"/>
                  </a:cubicBezTo>
                  <a:cubicBezTo>
                    <a:pt x="10" y="85"/>
                    <a:pt x="18" y="94"/>
                    <a:pt x="29" y="94"/>
                  </a:cubicBezTo>
                  <a:cubicBezTo>
                    <a:pt x="32" y="94"/>
                    <a:pt x="35" y="93"/>
                    <a:pt x="38" y="91"/>
                  </a:cubicBezTo>
                  <a:cubicBezTo>
                    <a:pt x="41" y="96"/>
                    <a:pt x="46" y="98"/>
                    <a:pt x="52" y="98"/>
                  </a:cubicBezTo>
                  <a:cubicBezTo>
                    <a:pt x="55" y="98"/>
                    <a:pt x="57" y="98"/>
                    <a:pt x="59" y="97"/>
                  </a:cubicBezTo>
                  <a:cubicBezTo>
                    <a:pt x="59" y="98"/>
                    <a:pt x="59" y="100"/>
                    <a:pt x="59" y="102"/>
                  </a:cubicBezTo>
                  <a:cubicBezTo>
                    <a:pt x="59" y="122"/>
                    <a:pt x="74" y="137"/>
                    <a:pt x="94" y="137"/>
                  </a:cubicBezTo>
                  <a:cubicBezTo>
                    <a:pt x="113" y="137"/>
                    <a:pt x="129" y="122"/>
                    <a:pt x="129" y="102"/>
                  </a:cubicBezTo>
                  <a:cubicBezTo>
                    <a:pt x="129" y="100"/>
                    <a:pt x="129" y="98"/>
                    <a:pt x="128" y="97"/>
                  </a:cubicBezTo>
                  <a:cubicBezTo>
                    <a:pt x="133" y="100"/>
                    <a:pt x="139" y="101"/>
                    <a:pt x="146" y="101"/>
                  </a:cubicBezTo>
                  <a:cubicBezTo>
                    <a:pt x="164" y="101"/>
                    <a:pt x="179" y="87"/>
                    <a:pt x="179" y="69"/>
                  </a:cubicBezTo>
                  <a:cubicBezTo>
                    <a:pt x="179" y="58"/>
                    <a:pt x="173" y="48"/>
                    <a:pt x="165" y="42"/>
                  </a:cubicBezTo>
                  <a:close/>
                </a:path>
              </a:pathLst>
            </a:custGeom>
            <a:solidFill>
              <a:srgbClr val="92D050"/>
            </a:solidFill>
            <a:ln>
              <a:headEnd/>
              <a:tailEnd/>
            </a:ln>
            <a:effectLst>
              <a:outerShdw blurRad="40000" dist="23000" dir="5400000" rotWithShape="0">
                <a:schemeClr val="accent2">
                  <a:lumMod val="50000"/>
                  <a:alpha val="35000"/>
                </a:scheme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            </a:t>
              </a:r>
            </a:p>
            <a:p>
              <a:pPr algn="ctr"/>
              <a:r>
                <a:rPr lang="en-US" sz="1800" b="1" dirty="0" smtClean="0">
                  <a:solidFill>
                    <a:srgbClr val="336600"/>
                  </a:solidFill>
                  <a:latin typeface="Arial" pitchFamily="34" charset="0"/>
                  <a:cs typeface="Arial" pitchFamily="34" charset="0"/>
                </a:rPr>
                <a:t>Channel Characterization</a:t>
              </a:r>
              <a:endParaRPr lang="en-US" sz="1800" b="1" dirty="0">
                <a:solidFill>
                  <a:srgbClr val="33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526971" y="727788"/>
              <a:ext cx="2189584" cy="1200999"/>
            </a:xfrm>
            <a:custGeom>
              <a:avLst/>
              <a:gdLst/>
              <a:ahLst/>
              <a:cxnLst>
                <a:cxn ang="0">
                  <a:pos x="168" y="65"/>
                </a:cxn>
                <a:cxn ang="0">
                  <a:pos x="170" y="58"/>
                </a:cxn>
                <a:cxn ang="0">
                  <a:pos x="154" y="38"/>
                </a:cxn>
                <a:cxn ang="0">
                  <a:pos x="142" y="40"/>
                </a:cxn>
                <a:cxn ang="0">
                  <a:pos x="127" y="21"/>
                </a:cxn>
                <a:cxn ang="0">
                  <a:pos x="116" y="24"/>
                </a:cxn>
                <a:cxn ang="0">
                  <a:pos x="90" y="2"/>
                </a:cxn>
                <a:cxn ang="0">
                  <a:pos x="58" y="18"/>
                </a:cxn>
                <a:cxn ang="0">
                  <a:pos x="49" y="13"/>
                </a:cxn>
                <a:cxn ang="0">
                  <a:pos x="35" y="24"/>
                </a:cxn>
                <a:cxn ang="0">
                  <a:pos x="36" y="31"/>
                </a:cxn>
                <a:cxn ang="0">
                  <a:pos x="11" y="56"/>
                </a:cxn>
                <a:cxn ang="0">
                  <a:pos x="13" y="69"/>
                </a:cxn>
                <a:cxn ang="0">
                  <a:pos x="1" y="85"/>
                </a:cxn>
                <a:cxn ang="0">
                  <a:pos x="19" y="107"/>
                </a:cxn>
                <a:cxn ang="0">
                  <a:pos x="27" y="106"/>
                </a:cxn>
                <a:cxn ang="0">
                  <a:pos x="48" y="125"/>
                </a:cxn>
                <a:cxn ang="0">
                  <a:pos x="74" y="110"/>
                </a:cxn>
                <a:cxn ang="0">
                  <a:pos x="94" y="125"/>
                </a:cxn>
                <a:cxn ang="0">
                  <a:pos x="119" y="105"/>
                </a:cxn>
                <a:cxn ang="0">
                  <a:pos x="119" y="103"/>
                </a:cxn>
                <a:cxn ang="0">
                  <a:pos x="122" y="103"/>
                </a:cxn>
                <a:cxn ang="0">
                  <a:pos x="140" y="100"/>
                </a:cxn>
                <a:cxn ang="0">
                  <a:pos x="151" y="103"/>
                </a:cxn>
                <a:cxn ang="0">
                  <a:pos x="175" y="84"/>
                </a:cxn>
                <a:cxn ang="0">
                  <a:pos x="168" y="65"/>
                </a:cxn>
              </a:cxnLst>
              <a:rect l="0" t="0" r="r" b="b"/>
              <a:pathLst>
                <a:path w="176" h="127">
                  <a:moveTo>
                    <a:pt x="168" y="65"/>
                  </a:moveTo>
                  <a:cubicBezTo>
                    <a:pt x="169" y="63"/>
                    <a:pt x="170" y="61"/>
                    <a:pt x="170" y="58"/>
                  </a:cubicBezTo>
                  <a:cubicBezTo>
                    <a:pt x="171" y="48"/>
                    <a:pt x="164" y="39"/>
                    <a:pt x="154" y="38"/>
                  </a:cubicBezTo>
                  <a:cubicBezTo>
                    <a:pt x="150" y="37"/>
                    <a:pt x="146" y="38"/>
                    <a:pt x="142" y="40"/>
                  </a:cubicBezTo>
                  <a:cubicBezTo>
                    <a:pt x="143" y="31"/>
                    <a:pt x="136" y="23"/>
                    <a:pt x="127" y="21"/>
                  </a:cubicBezTo>
                  <a:cubicBezTo>
                    <a:pt x="123" y="21"/>
                    <a:pt x="120" y="22"/>
                    <a:pt x="116" y="24"/>
                  </a:cubicBezTo>
                  <a:cubicBezTo>
                    <a:pt x="113" y="12"/>
                    <a:pt x="103" y="3"/>
                    <a:pt x="90" y="2"/>
                  </a:cubicBezTo>
                  <a:cubicBezTo>
                    <a:pt x="77" y="0"/>
                    <a:pt x="64" y="7"/>
                    <a:pt x="58" y="18"/>
                  </a:cubicBezTo>
                  <a:cubicBezTo>
                    <a:pt x="56" y="15"/>
                    <a:pt x="53" y="13"/>
                    <a:pt x="49" y="13"/>
                  </a:cubicBezTo>
                  <a:cubicBezTo>
                    <a:pt x="42" y="12"/>
                    <a:pt x="36" y="17"/>
                    <a:pt x="35" y="24"/>
                  </a:cubicBezTo>
                  <a:cubicBezTo>
                    <a:pt x="35" y="27"/>
                    <a:pt x="35" y="29"/>
                    <a:pt x="36" y="31"/>
                  </a:cubicBezTo>
                  <a:cubicBezTo>
                    <a:pt x="23" y="33"/>
                    <a:pt x="13" y="43"/>
                    <a:pt x="11" y="56"/>
                  </a:cubicBezTo>
                  <a:cubicBezTo>
                    <a:pt x="11" y="61"/>
                    <a:pt x="11" y="65"/>
                    <a:pt x="13" y="69"/>
                  </a:cubicBezTo>
                  <a:cubicBezTo>
                    <a:pt x="6" y="72"/>
                    <a:pt x="2" y="77"/>
                    <a:pt x="1" y="85"/>
                  </a:cubicBezTo>
                  <a:cubicBezTo>
                    <a:pt x="0" y="96"/>
                    <a:pt x="8" y="105"/>
                    <a:pt x="19" y="107"/>
                  </a:cubicBezTo>
                  <a:cubicBezTo>
                    <a:pt x="21" y="107"/>
                    <a:pt x="24" y="107"/>
                    <a:pt x="27" y="106"/>
                  </a:cubicBezTo>
                  <a:cubicBezTo>
                    <a:pt x="29" y="116"/>
                    <a:pt x="37" y="124"/>
                    <a:pt x="48" y="125"/>
                  </a:cubicBezTo>
                  <a:cubicBezTo>
                    <a:pt x="60" y="127"/>
                    <a:pt x="70" y="120"/>
                    <a:pt x="74" y="110"/>
                  </a:cubicBezTo>
                  <a:cubicBezTo>
                    <a:pt x="77" y="118"/>
                    <a:pt x="84" y="124"/>
                    <a:pt x="94" y="125"/>
                  </a:cubicBezTo>
                  <a:cubicBezTo>
                    <a:pt x="106" y="127"/>
                    <a:pt x="117" y="118"/>
                    <a:pt x="119" y="105"/>
                  </a:cubicBezTo>
                  <a:cubicBezTo>
                    <a:pt x="119" y="104"/>
                    <a:pt x="119" y="104"/>
                    <a:pt x="119" y="103"/>
                  </a:cubicBezTo>
                  <a:cubicBezTo>
                    <a:pt x="120" y="103"/>
                    <a:pt x="121" y="103"/>
                    <a:pt x="122" y="103"/>
                  </a:cubicBezTo>
                  <a:cubicBezTo>
                    <a:pt x="129" y="104"/>
                    <a:pt x="135" y="103"/>
                    <a:pt x="140" y="100"/>
                  </a:cubicBezTo>
                  <a:cubicBezTo>
                    <a:pt x="143" y="102"/>
                    <a:pt x="147" y="103"/>
                    <a:pt x="151" y="103"/>
                  </a:cubicBezTo>
                  <a:cubicBezTo>
                    <a:pt x="163" y="105"/>
                    <a:pt x="174" y="96"/>
                    <a:pt x="175" y="84"/>
                  </a:cubicBezTo>
                  <a:cubicBezTo>
                    <a:pt x="176" y="77"/>
                    <a:pt x="173" y="70"/>
                    <a:pt x="168" y="65"/>
                  </a:cubicBezTo>
                  <a:close/>
                </a:path>
              </a:pathLst>
            </a:custGeom>
            <a:solidFill>
              <a:srgbClr val="92D050"/>
            </a:solidFill>
            <a:ln>
              <a:headEnd/>
              <a:tailEnd/>
            </a:ln>
            <a:effectLst>
              <a:outerShdw blurRad="40000" dist="23000" dir="5400000" rotWithShape="0">
                <a:schemeClr val="accent2">
                  <a:lumMod val="50000"/>
                  <a:alpha val="35000"/>
                </a:scheme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800" dirty="0" smtClean="0">
                <a:solidFill>
                  <a:srgbClr val="336600"/>
                </a:solidFill>
              </a:endParaRPr>
            </a:p>
            <a:p>
              <a:pPr algn="ctr"/>
              <a:r>
                <a:rPr lang="en-US" sz="1800" b="1" dirty="0" smtClean="0">
                  <a:solidFill>
                    <a:srgbClr val="336600"/>
                  </a:solidFill>
                  <a:latin typeface="Arial" pitchFamily="34" charset="0"/>
                  <a:cs typeface="Arial" pitchFamily="34" charset="0"/>
                </a:rPr>
                <a:t>Human Body Channel</a:t>
              </a:r>
              <a:endParaRPr lang="en-US" sz="1800" b="1" dirty="0">
                <a:solidFill>
                  <a:srgbClr val="33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895739" y="2336125"/>
              <a:ext cx="2773309" cy="1769344"/>
            </a:xfrm>
            <a:custGeom>
              <a:avLst/>
              <a:gdLst/>
              <a:ahLst/>
              <a:cxnLst>
                <a:cxn ang="0">
                  <a:pos x="168" y="65"/>
                </a:cxn>
                <a:cxn ang="0">
                  <a:pos x="170" y="58"/>
                </a:cxn>
                <a:cxn ang="0">
                  <a:pos x="154" y="38"/>
                </a:cxn>
                <a:cxn ang="0">
                  <a:pos x="142" y="40"/>
                </a:cxn>
                <a:cxn ang="0">
                  <a:pos x="127" y="21"/>
                </a:cxn>
                <a:cxn ang="0">
                  <a:pos x="116" y="24"/>
                </a:cxn>
                <a:cxn ang="0">
                  <a:pos x="90" y="2"/>
                </a:cxn>
                <a:cxn ang="0">
                  <a:pos x="58" y="18"/>
                </a:cxn>
                <a:cxn ang="0">
                  <a:pos x="49" y="13"/>
                </a:cxn>
                <a:cxn ang="0">
                  <a:pos x="35" y="24"/>
                </a:cxn>
                <a:cxn ang="0">
                  <a:pos x="36" y="31"/>
                </a:cxn>
                <a:cxn ang="0">
                  <a:pos x="11" y="56"/>
                </a:cxn>
                <a:cxn ang="0">
                  <a:pos x="13" y="69"/>
                </a:cxn>
                <a:cxn ang="0">
                  <a:pos x="1" y="85"/>
                </a:cxn>
                <a:cxn ang="0">
                  <a:pos x="19" y="107"/>
                </a:cxn>
                <a:cxn ang="0">
                  <a:pos x="27" y="106"/>
                </a:cxn>
                <a:cxn ang="0">
                  <a:pos x="48" y="125"/>
                </a:cxn>
                <a:cxn ang="0">
                  <a:pos x="74" y="110"/>
                </a:cxn>
                <a:cxn ang="0">
                  <a:pos x="94" y="125"/>
                </a:cxn>
                <a:cxn ang="0">
                  <a:pos x="119" y="105"/>
                </a:cxn>
                <a:cxn ang="0">
                  <a:pos x="119" y="103"/>
                </a:cxn>
                <a:cxn ang="0">
                  <a:pos x="122" y="103"/>
                </a:cxn>
                <a:cxn ang="0">
                  <a:pos x="140" y="100"/>
                </a:cxn>
                <a:cxn ang="0">
                  <a:pos x="151" y="103"/>
                </a:cxn>
                <a:cxn ang="0">
                  <a:pos x="175" y="84"/>
                </a:cxn>
                <a:cxn ang="0">
                  <a:pos x="168" y="65"/>
                </a:cxn>
              </a:cxnLst>
              <a:rect l="0" t="0" r="r" b="b"/>
              <a:pathLst>
                <a:path w="176" h="127">
                  <a:moveTo>
                    <a:pt x="168" y="65"/>
                  </a:moveTo>
                  <a:cubicBezTo>
                    <a:pt x="169" y="63"/>
                    <a:pt x="170" y="61"/>
                    <a:pt x="170" y="58"/>
                  </a:cubicBezTo>
                  <a:cubicBezTo>
                    <a:pt x="171" y="48"/>
                    <a:pt x="164" y="39"/>
                    <a:pt x="154" y="38"/>
                  </a:cubicBezTo>
                  <a:cubicBezTo>
                    <a:pt x="150" y="37"/>
                    <a:pt x="146" y="38"/>
                    <a:pt x="142" y="40"/>
                  </a:cubicBezTo>
                  <a:cubicBezTo>
                    <a:pt x="143" y="31"/>
                    <a:pt x="136" y="23"/>
                    <a:pt x="127" y="21"/>
                  </a:cubicBezTo>
                  <a:cubicBezTo>
                    <a:pt x="123" y="21"/>
                    <a:pt x="120" y="22"/>
                    <a:pt x="116" y="24"/>
                  </a:cubicBezTo>
                  <a:cubicBezTo>
                    <a:pt x="113" y="12"/>
                    <a:pt x="103" y="3"/>
                    <a:pt x="90" y="2"/>
                  </a:cubicBezTo>
                  <a:cubicBezTo>
                    <a:pt x="77" y="0"/>
                    <a:pt x="64" y="7"/>
                    <a:pt x="58" y="18"/>
                  </a:cubicBezTo>
                  <a:cubicBezTo>
                    <a:pt x="56" y="15"/>
                    <a:pt x="53" y="13"/>
                    <a:pt x="49" y="13"/>
                  </a:cubicBezTo>
                  <a:cubicBezTo>
                    <a:pt x="42" y="12"/>
                    <a:pt x="36" y="17"/>
                    <a:pt x="35" y="24"/>
                  </a:cubicBezTo>
                  <a:cubicBezTo>
                    <a:pt x="35" y="27"/>
                    <a:pt x="35" y="29"/>
                    <a:pt x="36" y="31"/>
                  </a:cubicBezTo>
                  <a:cubicBezTo>
                    <a:pt x="23" y="33"/>
                    <a:pt x="13" y="43"/>
                    <a:pt x="11" y="56"/>
                  </a:cubicBezTo>
                  <a:cubicBezTo>
                    <a:pt x="11" y="61"/>
                    <a:pt x="11" y="65"/>
                    <a:pt x="13" y="69"/>
                  </a:cubicBezTo>
                  <a:cubicBezTo>
                    <a:pt x="6" y="72"/>
                    <a:pt x="2" y="77"/>
                    <a:pt x="1" y="85"/>
                  </a:cubicBezTo>
                  <a:cubicBezTo>
                    <a:pt x="0" y="96"/>
                    <a:pt x="8" y="105"/>
                    <a:pt x="19" y="107"/>
                  </a:cubicBezTo>
                  <a:cubicBezTo>
                    <a:pt x="21" y="107"/>
                    <a:pt x="24" y="107"/>
                    <a:pt x="27" y="106"/>
                  </a:cubicBezTo>
                  <a:cubicBezTo>
                    <a:pt x="29" y="116"/>
                    <a:pt x="37" y="124"/>
                    <a:pt x="48" y="125"/>
                  </a:cubicBezTo>
                  <a:cubicBezTo>
                    <a:pt x="60" y="127"/>
                    <a:pt x="70" y="120"/>
                    <a:pt x="74" y="110"/>
                  </a:cubicBezTo>
                  <a:cubicBezTo>
                    <a:pt x="77" y="118"/>
                    <a:pt x="84" y="124"/>
                    <a:pt x="94" y="125"/>
                  </a:cubicBezTo>
                  <a:cubicBezTo>
                    <a:pt x="106" y="127"/>
                    <a:pt x="117" y="118"/>
                    <a:pt x="119" y="105"/>
                  </a:cubicBezTo>
                  <a:cubicBezTo>
                    <a:pt x="119" y="104"/>
                    <a:pt x="119" y="104"/>
                    <a:pt x="119" y="103"/>
                  </a:cubicBezTo>
                  <a:cubicBezTo>
                    <a:pt x="120" y="103"/>
                    <a:pt x="121" y="103"/>
                    <a:pt x="122" y="103"/>
                  </a:cubicBezTo>
                  <a:cubicBezTo>
                    <a:pt x="129" y="104"/>
                    <a:pt x="135" y="103"/>
                    <a:pt x="140" y="100"/>
                  </a:cubicBezTo>
                  <a:cubicBezTo>
                    <a:pt x="143" y="102"/>
                    <a:pt x="147" y="103"/>
                    <a:pt x="151" y="103"/>
                  </a:cubicBezTo>
                  <a:cubicBezTo>
                    <a:pt x="163" y="105"/>
                    <a:pt x="174" y="96"/>
                    <a:pt x="175" y="84"/>
                  </a:cubicBezTo>
                  <a:cubicBezTo>
                    <a:pt x="176" y="77"/>
                    <a:pt x="173" y="70"/>
                    <a:pt x="168" y="65"/>
                  </a:cubicBezTo>
                  <a:close/>
                </a:path>
              </a:pathLst>
            </a:custGeom>
            <a:solidFill>
              <a:srgbClr val="92D050"/>
            </a:solidFill>
            <a:ln>
              <a:headEnd/>
              <a:tailEnd/>
            </a:ln>
            <a:effectLst>
              <a:outerShdw blurRad="40000" dist="23000" dir="5400000" rotWithShape="0">
                <a:schemeClr val="accent2">
                  <a:lumMod val="50000"/>
                  <a:alpha val="35000"/>
                </a:scheme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    </a:t>
              </a:r>
            </a:p>
            <a:p>
              <a:endParaRPr lang="en-US" dirty="0"/>
            </a:p>
            <a:p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227133" y="2250178"/>
              <a:ext cx="2629243" cy="1668680"/>
            </a:xfrm>
            <a:custGeom>
              <a:avLst/>
              <a:gdLst/>
              <a:ahLst/>
              <a:cxnLst>
                <a:cxn ang="0">
                  <a:pos x="168" y="65"/>
                </a:cxn>
                <a:cxn ang="0">
                  <a:pos x="170" y="58"/>
                </a:cxn>
                <a:cxn ang="0">
                  <a:pos x="154" y="38"/>
                </a:cxn>
                <a:cxn ang="0">
                  <a:pos x="142" y="40"/>
                </a:cxn>
                <a:cxn ang="0">
                  <a:pos x="127" y="21"/>
                </a:cxn>
                <a:cxn ang="0">
                  <a:pos x="116" y="24"/>
                </a:cxn>
                <a:cxn ang="0">
                  <a:pos x="90" y="2"/>
                </a:cxn>
                <a:cxn ang="0">
                  <a:pos x="58" y="18"/>
                </a:cxn>
                <a:cxn ang="0">
                  <a:pos x="49" y="13"/>
                </a:cxn>
                <a:cxn ang="0">
                  <a:pos x="35" y="24"/>
                </a:cxn>
                <a:cxn ang="0">
                  <a:pos x="36" y="31"/>
                </a:cxn>
                <a:cxn ang="0">
                  <a:pos x="11" y="56"/>
                </a:cxn>
                <a:cxn ang="0">
                  <a:pos x="13" y="69"/>
                </a:cxn>
                <a:cxn ang="0">
                  <a:pos x="1" y="85"/>
                </a:cxn>
                <a:cxn ang="0">
                  <a:pos x="19" y="107"/>
                </a:cxn>
                <a:cxn ang="0">
                  <a:pos x="27" y="106"/>
                </a:cxn>
                <a:cxn ang="0">
                  <a:pos x="48" y="125"/>
                </a:cxn>
                <a:cxn ang="0">
                  <a:pos x="74" y="110"/>
                </a:cxn>
                <a:cxn ang="0">
                  <a:pos x="94" y="125"/>
                </a:cxn>
                <a:cxn ang="0">
                  <a:pos x="119" y="105"/>
                </a:cxn>
                <a:cxn ang="0">
                  <a:pos x="119" y="103"/>
                </a:cxn>
                <a:cxn ang="0">
                  <a:pos x="122" y="103"/>
                </a:cxn>
                <a:cxn ang="0">
                  <a:pos x="140" y="100"/>
                </a:cxn>
                <a:cxn ang="0">
                  <a:pos x="151" y="103"/>
                </a:cxn>
                <a:cxn ang="0">
                  <a:pos x="175" y="84"/>
                </a:cxn>
                <a:cxn ang="0">
                  <a:pos x="168" y="65"/>
                </a:cxn>
              </a:cxnLst>
              <a:rect l="0" t="0" r="r" b="b"/>
              <a:pathLst>
                <a:path w="176" h="127">
                  <a:moveTo>
                    <a:pt x="168" y="65"/>
                  </a:moveTo>
                  <a:cubicBezTo>
                    <a:pt x="169" y="63"/>
                    <a:pt x="170" y="61"/>
                    <a:pt x="170" y="58"/>
                  </a:cubicBezTo>
                  <a:cubicBezTo>
                    <a:pt x="171" y="48"/>
                    <a:pt x="164" y="39"/>
                    <a:pt x="154" y="38"/>
                  </a:cubicBezTo>
                  <a:cubicBezTo>
                    <a:pt x="150" y="37"/>
                    <a:pt x="146" y="38"/>
                    <a:pt x="142" y="40"/>
                  </a:cubicBezTo>
                  <a:cubicBezTo>
                    <a:pt x="143" y="31"/>
                    <a:pt x="136" y="23"/>
                    <a:pt x="127" y="21"/>
                  </a:cubicBezTo>
                  <a:cubicBezTo>
                    <a:pt x="123" y="21"/>
                    <a:pt x="120" y="22"/>
                    <a:pt x="116" y="24"/>
                  </a:cubicBezTo>
                  <a:cubicBezTo>
                    <a:pt x="113" y="12"/>
                    <a:pt x="103" y="3"/>
                    <a:pt x="90" y="2"/>
                  </a:cubicBezTo>
                  <a:cubicBezTo>
                    <a:pt x="77" y="0"/>
                    <a:pt x="64" y="7"/>
                    <a:pt x="58" y="18"/>
                  </a:cubicBezTo>
                  <a:cubicBezTo>
                    <a:pt x="56" y="15"/>
                    <a:pt x="53" y="13"/>
                    <a:pt x="49" y="13"/>
                  </a:cubicBezTo>
                  <a:cubicBezTo>
                    <a:pt x="42" y="12"/>
                    <a:pt x="36" y="17"/>
                    <a:pt x="35" y="24"/>
                  </a:cubicBezTo>
                  <a:cubicBezTo>
                    <a:pt x="35" y="27"/>
                    <a:pt x="35" y="29"/>
                    <a:pt x="36" y="31"/>
                  </a:cubicBezTo>
                  <a:cubicBezTo>
                    <a:pt x="23" y="33"/>
                    <a:pt x="13" y="43"/>
                    <a:pt x="11" y="56"/>
                  </a:cubicBezTo>
                  <a:cubicBezTo>
                    <a:pt x="11" y="61"/>
                    <a:pt x="11" y="65"/>
                    <a:pt x="13" y="69"/>
                  </a:cubicBezTo>
                  <a:cubicBezTo>
                    <a:pt x="6" y="72"/>
                    <a:pt x="2" y="77"/>
                    <a:pt x="1" y="85"/>
                  </a:cubicBezTo>
                  <a:cubicBezTo>
                    <a:pt x="0" y="96"/>
                    <a:pt x="8" y="105"/>
                    <a:pt x="19" y="107"/>
                  </a:cubicBezTo>
                  <a:cubicBezTo>
                    <a:pt x="21" y="107"/>
                    <a:pt x="24" y="107"/>
                    <a:pt x="27" y="106"/>
                  </a:cubicBezTo>
                  <a:cubicBezTo>
                    <a:pt x="29" y="116"/>
                    <a:pt x="37" y="124"/>
                    <a:pt x="48" y="125"/>
                  </a:cubicBezTo>
                  <a:cubicBezTo>
                    <a:pt x="60" y="127"/>
                    <a:pt x="70" y="120"/>
                    <a:pt x="74" y="110"/>
                  </a:cubicBezTo>
                  <a:cubicBezTo>
                    <a:pt x="77" y="118"/>
                    <a:pt x="84" y="124"/>
                    <a:pt x="94" y="125"/>
                  </a:cubicBezTo>
                  <a:cubicBezTo>
                    <a:pt x="106" y="127"/>
                    <a:pt x="117" y="118"/>
                    <a:pt x="119" y="105"/>
                  </a:cubicBezTo>
                  <a:cubicBezTo>
                    <a:pt x="119" y="104"/>
                    <a:pt x="119" y="104"/>
                    <a:pt x="119" y="103"/>
                  </a:cubicBezTo>
                  <a:cubicBezTo>
                    <a:pt x="120" y="103"/>
                    <a:pt x="121" y="103"/>
                    <a:pt x="122" y="103"/>
                  </a:cubicBezTo>
                  <a:cubicBezTo>
                    <a:pt x="129" y="104"/>
                    <a:pt x="135" y="103"/>
                    <a:pt x="140" y="100"/>
                  </a:cubicBezTo>
                  <a:cubicBezTo>
                    <a:pt x="143" y="102"/>
                    <a:pt x="147" y="103"/>
                    <a:pt x="151" y="103"/>
                  </a:cubicBezTo>
                  <a:cubicBezTo>
                    <a:pt x="163" y="105"/>
                    <a:pt x="174" y="96"/>
                    <a:pt x="175" y="84"/>
                  </a:cubicBezTo>
                  <a:cubicBezTo>
                    <a:pt x="176" y="77"/>
                    <a:pt x="173" y="70"/>
                    <a:pt x="168" y="65"/>
                  </a:cubicBezTo>
                  <a:close/>
                </a:path>
              </a:pathLst>
            </a:custGeom>
            <a:solidFill>
              <a:srgbClr val="92D050"/>
            </a:solidFill>
            <a:ln>
              <a:headEnd/>
              <a:tailEnd/>
            </a:ln>
            <a:effectLst>
              <a:outerShdw blurRad="40000" dist="23000" dir="5400000" rotWithShape="0">
                <a:schemeClr val="accent2">
                  <a:lumMod val="50000"/>
                  <a:alpha val="35000"/>
                </a:scheme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          </a:t>
              </a:r>
            </a:p>
            <a:p>
              <a:pPr algn="ctr"/>
              <a:r>
                <a:rPr lang="en-US" sz="1800" dirty="0">
                  <a:solidFill>
                    <a:srgbClr val="336600"/>
                  </a:solidFill>
                </a:rPr>
                <a:t> </a:t>
              </a:r>
              <a:endParaRPr lang="en-US" sz="1800" dirty="0" smtClean="0">
                <a:solidFill>
                  <a:srgbClr val="336600"/>
                </a:solidFill>
              </a:endParaRPr>
            </a:p>
            <a:p>
              <a:pPr algn="ctr"/>
              <a:r>
                <a:rPr lang="en-US" sz="1800" b="1" dirty="0" smtClean="0">
                  <a:solidFill>
                    <a:srgbClr val="336600"/>
                  </a:solidFill>
                  <a:latin typeface="Arial" pitchFamily="34" charset="0"/>
                  <a:cs typeface="Arial" pitchFamily="34" charset="0"/>
                </a:rPr>
                <a:t>Measurement &amp; Simulation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62466" y="1996751"/>
              <a:ext cx="1620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336600"/>
                  </a:solidFill>
                </a:rPr>
                <a:t>Antenna Design</a:t>
              </a:r>
              <a:endParaRPr lang="en-US" sz="1800" b="1" dirty="0">
                <a:solidFill>
                  <a:srgbClr val="3366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43608" y="2724537"/>
              <a:ext cx="1959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rgbClr val="336600"/>
                  </a:solidFill>
                  <a:latin typeface="Arial" pitchFamily="34" charset="0"/>
                  <a:cs typeface="Arial" pitchFamily="34" charset="0"/>
                </a:rPr>
                <a:t>Wearable Sensor Network Design</a:t>
              </a:r>
              <a:endParaRPr lang="en-US" sz="1800" dirty="0">
                <a:solidFill>
                  <a:srgbClr val="336600"/>
                </a:solidFill>
              </a:endParaRPr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0" y="1"/>
            <a:ext cx="8915400" cy="993775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Research Area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28733" y="1"/>
            <a:ext cx="8915400" cy="993775"/>
          </a:xfrm>
        </p:spPr>
        <p:txBody>
          <a:bodyPr/>
          <a:lstStyle/>
          <a:p>
            <a:r>
              <a:rPr lang="en-GB" altLang="en-US" b="1" dirty="0" smtClean="0">
                <a:solidFill>
                  <a:srgbClr val="002060"/>
                </a:solidFill>
              </a:rPr>
              <a:t>Characterization of On-Body Channel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r="54280"/>
          <a:stretch>
            <a:fillRect/>
          </a:stretch>
        </p:blipFill>
        <p:spPr>
          <a:xfrm>
            <a:off x="286645" y="1268414"/>
            <a:ext cx="4000235" cy="4525962"/>
          </a:xfrm>
        </p:spPr>
      </p:pic>
      <p:sp>
        <p:nvSpPr>
          <p:cNvPr id="6" name="Rectangle 5"/>
          <p:cNvSpPr/>
          <p:nvPr/>
        </p:nvSpPr>
        <p:spPr>
          <a:xfrm>
            <a:off x="4519613" y="847725"/>
            <a:ext cx="4953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defRPr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human body is hostile to electromagnetic waves propagation due to it’s lossy dielectric properties.</a:t>
            </a:r>
          </a:p>
          <a:p>
            <a:pPr algn="just" eaLnBrk="1" hangingPunct="1">
              <a:defRPr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Being a dispersive medium dielectric properties of human body change with frequency and it influences channel characteristics.</a:t>
            </a:r>
          </a:p>
          <a:p>
            <a:pPr algn="just" eaLnBrk="1" hangingPunct="1">
              <a:defRPr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hangingPunct="1">
              <a:buFont typeface="Wingdings" panose="05000000000000000000" pitchFamily="2" charset="2"/>
              <a:buChar char="Ø"/>
              <a:defRPr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Being electrically large compared to the operating microwave frequency, body parts will scatter and absorb the propagating waves. 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 eaLnBrk="1" hangingPunct="1">
              <a:buFont typeface="Wingdings" panose="05000000000000000000" pitchFamily="2" charset="2"/>
              <a:buChar char="Ø"/>
              <a:defRPr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Tm="30824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>
          <a:xfrm>
            <a:off x="0" y="274638"/>
            <a:ext cx="10091738" cy="1111250"/>
          </a:xfrm>
        </p:spPr>
        <p:txBody>
          <a:bodyPr/>
          <a:lstStyle/>
          <a:p>
            <a:pPr marL="342900" indent="-342900"/>
            <a:r>
              <a:rPr lang="en-GB" b="1" dirty="0" smtClean="0">
                <a:solidFill>
                  <a:srgbClr val="002060"/>
                </a:solidFill>
              </a:rPr>
              <a:t>Electromagnetic Properties of Human Tissues</a:t>
            </a:r>
            <a:br>
              <a:rPr lang="en-GB" b="1" dirty="0" smtClean="0">
                <a:solidFill>
                  <a:srgbClr val="002060"/>
                </a:solidFill>
              </a:rPr>
            </a:br>
            <a:endParaRPr lang="en-GB" b="1" dirty="0" smtClean="0">
              <a:solidFill>
                <a:srgbClr val="002060"/>
              </a:solidFill>
            </a:endParaRPr>
          </a:p>
        </p:txBody>
      </p:sp>
      <p:pic>
        <p:nvPicPr>
          <p:cNvPr id="13315" name="Content Placeholder 4"/>
          <p:cNvPicPr>
            <a:picLocks noGrp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36738" y="1428751"/>
            <a:ext cx="3714750" cy="2854325"/>
          </a:xfrm>
        </p:spPr>
      </p:pic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3401" y="1514475"/>
            <a:ext cx="3967560" cy="2801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745771" y="4281995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Relative Permittivity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42063" y="4472821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Conductivity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/>
          <a:srcRect l="8211" t="13827" r="8447" b="11425"/>
          <a:stretch>
            <a:fillRect/>
          </a:stretch>
        </p:blipFill>
        <p:spPr bwMode="auto">
          <a:xfrm>
            <a:off x="0" y="4552563"/>
            <a:ext cx="2242660" cy="146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86535" cy="1083212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On Body Characteristics: Depth Of Penetration</a:t>
            </a:r>
          </a:p>
        </p:txBody>
      </p:sp>
      <p:pic>
        <p:nvPicPr>
          <p:cNvPr id="14339" name="Content Placeholder 3"/>
          <p:cNvPicPr>
            <a:picLocks noGrp="1"/>
          </p:cNvPicPr>
          <p:nvPr>
            <p:ph sz="quarter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82" t="4602" r="2521"/>
          <a:stretch>
            <a:fillRect/>
          </a:stretch>
        </p:blipFill>
        <p:spPr>
          <a:xfrm>
            <a:off x="123825" y="1528763"/>
            <a:ext cx="9782175" cy="427355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Variation of Channel Characteristics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23206" t="33594" r="54247" b="38802"/>
          <a:stretch>
            <a:fillRect/>
          </a:stretch>
        </p:blipFill>
        <p:spPr>
          <a:xfrm>
            <a:off x="1403351" y="1377950"/>
            <a:ext cx="6745023" cy="4286250"/>
          </a:xfrm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5300" y="2108200"/>
            <a:ext cx="8853488" cy="3453010"/>
            <a:chOff x="-209550" y="2190750"/>
            <a:chExt cx="8172450" cy="3452439"/>
          </a:xfrm>
        </p:grpSpPr>
        <p:pic>
          <p:nvPicPr>
            <p:cNvPr id="17415" name="Picture 5"/>
            <p:cNvPicPr>
              <a:picLocks noChangeAspect="1"/>
            </p:cNvPicPr>
            <p:nvPr/>
          </p:nvPicPr>
          <p:blipFill>
            <a:blip r:embed="rId4"/>
            <a:srcRect l="13251" t="33073" r="23938" b="26042"/>
            <a:stretch>
              <a:fillRect/>
            </a:stretch>
          </p:blipFill>
          <p:spPr bwMode="auto">
            <a:xfrm>
              <a:off x="-209550" y="2190750"/>
              <a:ext cx="8172450" cy="2990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6" name="TextBox 6"/>
            <p:cNvSpPr txBox="1">
              <a:spLocks noChangeArrowheads="1"/>
            </p:cNvSpPr>
            <p:nvPr/>
          </p:nvSpPr>
          <p:spPr bwMode="auto">
            <a:xfrm>
              <a:off x="3036662" y="5181600"/>
              <a:ext cx="2193974" cy="461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GB" b="1">
                  <a:solidFill>
                    <a:srgbClr val="FF0000"/>
                  </a:solidFill>
                </a:rPr>
                <a:t>Different Shapes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rcRect l="17056" t="40884" r="49121" b="36198"/>
          <a:stretch>
            <a:fillRect/>
          </a:stretch>
        </p:blipFill>
        <p:spPr bwMode="auto">
          <a:xfrm>
            <a:off x="593329" y="1998664"/>
            <a:ext cx="8817371" cy="310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66523" y="3146426"/>
            <a:ext cx="71352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GB" sz="2800">
                <a:solidFill>
                  <a:srgbClr val="FF0000"/>
                </a:solidFill>
              </a:rPr>
              <a:t>On Body propagation channel is subject specific</a:t>
            </a:r>
          </a:p>
        </p:txBody>
      </p:sp>
    </p:spTree>
    <p:custDataLst>
      <p:tags r:id="rId1"/>
    </p:custDataLst>
  </p:cSld>
  <p:clrMapOvr>
    <a:masterClrMapping/>
  </p:clrMapOvr>
  <p:transition advTm="329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263128" y="0"/>
            <a:ext cx="9642872" cy="1131593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002060"/>
                </a:solidFill>
              </a:rPr>
              <a:t>Introduction to Wireless Body Area Network</a:t>
            </a:r>
          </a:p>
        </p:txBody>
      </p:sp>
      <p:sp>
        <p:nvSpPr>
          <p:cNvPr id="7171" name="Content Placeholder 5"/>
          <p:cNvSpPr>
            <a:spLocks noGrp="1"/>
          </p:cNvSpPr>
          <p:nvPr>
            <p:ph type="body" sz="half" idx="1"/>
          </p:nvPr>
        </p:nvSpPr>
        <p:spPr>
          <a:xfrm>
            <a:off x="4535091" y="1330186"/>
            <a:ext cx="5370909" cy="452596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GB" sz="1800" dirty="0" smtClean="0"/>
              <a:t>The core elements of body-centric communication are Wireless Personal Area Network (WPAN), Wireless Sensor Network (WSN) and Wireless Body Area Network (WBAN). </a:t>
            </a:r>
          </a:p>
          <a:p>
            <a:pPr algn="just"/>
            <a:r>
              <a:rPr lang="en-GB" sz="1800" dirty="0" smtClean="0"/>
              <a:t>WBAN represents a system comprising of a network among wearable computing devices. </a:t>
            </a:r>
          </a:p>
          <a:p>
            <a:pPr algn="just"/>
            <a:r>
              <a:rPr lang="en-GB" sz="1800" dirty="0" smtClean="0"/>
              <a:t>The IEEE 802.15 Task Group 6 defines the communication standard for WBAN as a system “optimized for low power devices and operation on, in or around the human body (but not limited to humans) to serve a variety of applications including medical, consumer electronics, personal entertainment and other”</a:t>
            </a:r>
          </a:p>
          <a:p>
            <a:pPr algn="just"/>
            <a:r>
              <a:rPr lang="en-GB" sz="1800" dirty="0" smtClean="0"/>
              <a:t>The area of BAN designates communication as on-body, from off body to on body sensors and even among implanted nodes (in-body). </a:t>
            </a:r>
          </a:p>
          <a:p>
            <a:endParaRPr lang="en-GB" dirty="0" smtClean="0"/>
          </a:p>
        </p:txBody>
      </p:sp>
      <p:pic>
        <p:nvPicPr>
          <p:cNvPr id="7172" name="Immagine 2" descr="C:\Users\Nick's\Desktop\Alessio\PhD\Articles\Wireless_COmmunications\body_centric (1).bmp"/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600201"/>
            <a:ext cx="4535091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Smart Clothing</a:t>
            </a:r>
            <a:endParaRPr lang="en-US" b="1" dirty="0">
              <a:solidFill>
                <a:srgbClr val="002060"/>
              </a:solidFill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1536442" y="1212980"/>
            <a:ext cx="6637566" cy="4758612"/>
            <a:chOff x="1418254" y="1212980"/>
            <a:chExt cx="6126984" cy="4758612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/>
            <a:srcRect l="39949" t="38074" r="15357" b="13138"/>
            <a:stretch>
              <a:fillRect/>
            </a:stretch>
          </p:blipFill>
          <p:spPr bwMode="auto">
            <a:xfrm>
              <a:off x="1418254" y="1212980"/>
              <a:ext cx="5449077" cy="475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891" name="Picture 3"/>
            <p:cNvPicPr>
              <a:picLocks noChangeAspect="1" noChangeArrowheads="1"/>
            </p:cNvPicPr>
            <p:nvPr/>
          </p:nvPicPr>
          <p:blipFill>
            <a:blip r:embed="rId2"/>
            <a:srcRect l="32857" t="86394" r="61687" b="11687"/>
            <a:stretch>
              <a:fillRect/>
            </a:stretch>
          </p:blipFill>
          <p:spPr bwMode="auto">
            <a:xfrm>
              <a:off x="6880006" y="5745193"/>
              <a:ext cx="665232" cy="187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385" y="2554066"/>
            <a:ext cx="8915400" cy="993775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Key Factors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 l="45652" t="7992" r="25000" b="13587"/>
          <a:stretch>
            <a:fillRect/>
          </a:stretch>
        </p:blipFill>
        <p:spPr bwMode="auto">
          <a:xfrm>
            <a:off x="3101715" y="209864"/>
            <a:ext cx="3913681" cy="5790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Textile Materials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 l="40082" t="53330" r="17254" b="9939"/>
          <a:stretch>
            <a:fillRect/>
          </a:stretch>
        </p:blipFill>
        <p:spPr bwMode="auto">
          <a:xfrm>
            <a:off x="1315387" y="1543987"/>
            <a:ext cx="6966679" cy="4429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72" y="274638"/>
            <a:ext cx="9711128" cy="98453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Example of A GPS antenna geometry residing on a Fabric substrate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l="42172" t="15676" r="20082" b="60502"/>
          <a:stretch>
            <a:fillRect/>
          </a:stretch>
        </p:blipFill>
        <p:spPr bwMode="auto">
          <a:xfrm>
            <a:off x="1412823" y="2128604"/>
            <a:ext cx="7076168" cy="329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Antenna Characteristics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 l="41680" t="9529" r="19221" b="50819"/>
          <a:stretch>
            <a:fillRect/>
          </a:stretch>
        </p:blipFill>
        <p:spPr bwMode="auto">
          <a:xfrm>
            <a:off x="1" y="1723870"/>
            <a:ext cx="3762996" cy="281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4586990"/>
            <a:ext cx="4027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Measured return loss of two antennas with different </a:t>
            </a:r>
            <a:r>
              <a:rPr lang="en-US" sz="1400" b="1" dirty="0" smtClean="0"/>
              <a:t>thicknesses</a:t>
            </a:r>
            <a:endParaRPr lang="en-US" sz="1400" b="1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 l="52213" t="49885" r="28607" b="16765"/>
          <a:stretch>
            <a:fillRect/>
          </a:stretch>
        </p:blipFill>
        <p:spPr bwMode="auto">
          <a:xfrm>
            <a:off x="3913682" y="1184223"/>
            <a:ext cx="1832877" cy="2353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 l="41640" t="10694" r="18770" b="49654"/>
          <a:stretch>
            <a:fillRect/>
          </a:stretch>
        </p:blipFill>
        <p:spPr bwMode="auto">
          <a:xfrm>
            <a:off x="5903128" y="2031169"/>
            <a:ext cx="4002872" cy="2960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878643" y="5084164"/>
            <a:ext cx="4027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Measured S11 results of patch antenna </a:t>
            </a:r>
            <a:r>
              <a:rPr lang="en-US" sz="1400" b="1" dirty="0" smtClean="0"/>
              <a:t>bending</a:t>
            </a:r>
            <a:endParaRPr 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028" y="0"/>
            <a:ext cx="8915400" cy="993775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Effects Due to Human Body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 l="50410" t="14600" r="30164" b="51281"/>
          <a:stretch>
            <a:fillRect/>
          </a:stretch>
        </p:blipFill>
        <p:spPr bwMode="auto">
          <a:xfrm>
            <a:off x="0" y="1514007"/>
            <a:ext cx="2565817" cy="3327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 l="44098" t="54956" r="23566" b="13205"/>
          <a:stretch>
            <a:fillRect/>
          </a:stretch>
        </p:blipFill>
        <p:spPr bwMode="auto">
          <a:xfrm>
            <a:off x="2311401" y="1023546"/>
            <a:ext cx="3924785" cy="285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/>
          <a:srcRect l="43846" t="27163" r="23077" b="31731"/>
          <a:stretch>
            <a:fillRect/>
          </a:stretch>
        </p:blipFill>
        <p:spPr bwMode="auto">
          <a:xfrm>
            <a:off x="6299202" y="2696309"/>
            <a:ext cx="3454400" cy="317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High Frequency Antenna Design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 l="26154" t="34375" r="27692" b="34856"/>
          <a:stretch>
            <a:fillRect/>
          </a:stretch>
        </p:blipFill>
        <p:spPr bwMode="auto">
          <a:xfrm>
            <a:off x="1" y="1242648"/>
            <a:ext cx="5461000" cy="268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 l="30769" t="50661" r="31731" b="21214"/>
          <a:stretch>
            <a:fillRect/>
          </a:stretch>
        </p:blipFill>
        <p:spPr bwMode="auto">
          <a:xfrm>
            <a:off x="5283200" y="3470030"/>
            <a:ext cx="462280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Conclusion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Over the past few years, body-centric wireless communication systems have attracted significant interest from both the academic and industrial community. </a:t>
            </a:r>
          </a:p>
          <a:p>
            <a:r>
              <a:rPr lang="en-US" dirty="0" smtClean="0"/>
              <a:t>From remote patient monitoring to augmented reality, presence of wearable technology for improving and extending the quality of life can be seen almost everywhere. </a:t>
            </a:r>
          </a:p>
          <a:p>
            <a:r>
              <a:rPr lang="en-US" dirty="0" smtClean="0"/>
              <a:t>However the antenna design of a WBAN involves critical analysis of the effects of Human body and other parameters.</a:t>
            </a:r>
          </a:p>
          <a:p>
            <a:r>
              <a:rPr lang="en-US" dirty="0" smtClean="0"/>
              <a:t>An efficient sensor network involves optimized antenna performance ,particular channel specification with scalable performance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843617" y="1531938"/>
            <a:ext cx="5756143" cy="462307"/>
          </a:xfrm>
          <a:prstGeom prst="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endParaRPr lang="en-GB" dirty="0">
              <a:cs typeface="+mn-cs"/>
            </a:endParaRPr>
          </a:p>
        </p:txBody>
      </p:sp>
      <p:sp>
        <p:nvSpPr>
          <p:cNvPr id="8195" name="TextBox 11"/>
          <p:cNvSpPr txBox="1">
            <a:spLocks noChangeArrowheads="1"/>
          </p:cNvSpPr>
          <p:nvPr/>
        </p:nvSpPr>
        <p:spPr bwMode="auto">
          <a:xfrm>
            <a:off x="4091385" y="2641601"/>
            <a:ext cx="192100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altLang="en-US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Body Area Networks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08095" y="1677988"/>
            <a:ext cx="3515254" cy="3433762"/>
            <a:chOff x="192003" y="1678629"/>
            <a:chExt cx="3245652" cy="3432743"/>
          </a:xfrm>
        </p:grpSpPr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447098" y="1678629"/>
              <a:ext cx="2988969" cy="1761602"/>
              <a:chOff x="447098" y="1678629"/>
              <a:chExt cx="2988969" cy="176160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1298764" y="1678629"/>
                <a:ext cx="2137303" cy="1761602"/>
              </a:xfrm>
              <a:prstGeom prst="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8216" name="TextBox 12"/>
              <p:cNvSpPr txBox="1">
                <a:spLocks noChangeArrowheads="1"/>
              </p:cNvSpPr>
              <p:nvPr/>
            </p:nvSpPr>
            <p:spPr bwMode="auto">
              <a:xfrm>
                <a:off x="447098" y="2379051"/>
                <a:ext cx="960856" cy="461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altLang="en-US" b="1">
                    <a:solidFill>
                      <a:srgbClr val="FF3300"/>
                    </a:solidFill>
                  </a:rPr>
                  <a:t>Sports</a:t>
                </a:r>
              </a:p>
            </p:txBody>
          </p:sp>
        </p:grp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192003" y="3971733"/>
              <a:ext cx="3245652" cy="1139639"/>
              <a:chOff x="192003" y="3971733"/>
              <a:chExt cx="3245652" cy="1139639"/>
            </a:xfrm>
          </p:grpSpPr>
          <p:pic>
            <p:nvPicPr>
              <p:cNvPr id="8213" name="Picture 13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120462" y="3971733"/>
                <a:ext cx="2317193" cy="1139639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</p:pic>
          <p:sp>
            <p:nvSpPr>
              <p:cNvPr id="8214" name="TextBox 14"/>
              <p:cNvSpPr txBox="1">
                <a:spLocks noChangeArrowheads="1"/>
              </p:cNvSpPr>
              <p:nvPr/>
            </p:nvSpPr>
            <p:spPr bwMode="auto">
              <a:xfrm>
                <a:off x="192003" y="4357819"/>
                <a:ext cx="1023018" cy="461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altLang="en-US" b="1">
                    <a:solidFill>
                      <a:srgbClr val="FF3300"/>
                    </a:solidFill>
                  </a:rPr>
                  <a:t>Fitness</a:t>
                </a:r>
              </a:p>
            </p:txBody>
          </p:sp>
        </p:grpSp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2940844" y="776289"/>
            <a:ext cx="5148101" cy="5261388"/>
            <a:chOff x="2714141" y="315013"/>
            <a:chExt cx="4999782" cy="5706447"/>
          </a:xfrm>
        </p:grpSpPr>
        <p:pic>
          <p:nvPicPr>
            <p:cNvPr id="8206" name="Picture 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18968" y="315013"/>
              <a:ext cx="2462651" cy="1919483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8207" name="TextBox 17"/>
            <p:cNvSpPr txBox="1">
              <a:spLocks noChangeArrowheads="1"/>
            </p:cNvSpPr>
            <p:nvPr/>
          </p:nvSpPr>
          <p:spPr bwMode="auto">
            <a:xfrm>
              <a:off x="5981619" y="631065"/>
              <a:ext cx="1732304" cy="500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altLang="en-US" b="1">
                  <a:solidFill>
                    <a:srgbClr val="FF3300"/>
                  </a:solidFill>
                </a:rPr>
                <a:t>Health care</a:t>
              </a:r>
              <a:r>
                <a:rPr lang="en-GB" altLang="en-US"/>
                <a:t> </a:t>
              </a:r>
            </a:p>
          </p:txBody>
        </p:sp>
        <p:grpSp>
          <p:nvGrpSpPr>
            <p:cNvPr id="9" name="Group 21"/>
            <p:cNvGrpSpPr>
              <a:grpSpLocks/>
            </p:cNvGrpSpPr>
            <p:nvPr/>
          </p:nvGrpSpPr>
          <p:grpSpPr bwMode="auto">
            <a:xfrm>
              <a:off x="2714141" y="3589818"/>
              <a:ext cx="3016958" cy="2431642"/>
              <a:chOff x="2714141" y="3589818"/>
              <a:chExt cx="3016958" cy="2431642"/>
            </a:xfrm>
          </p:grpSpPr>
          <p:pic>
            <p:nvPicPr>
              <p:cNvPr id="8209" name="Picture 11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745192" y="3589818"/>
                <a:ext cx="1985907" cy="2388149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</p:pic>
          <p:sp>
            <p:nvSpPr>
              <p:cNvPr id="8210" name="TextBox 18"/>
              <p:cNvSpPr txBox="1">
                <a:spLocks noChangeArrowheads="1"/>
              </p:cNvSpPr>
              <p:nvPr/>
            </p:nvSpPr>
            <p:spPr bwMode="auto">
              <a:xfrm>
                <a:off x="2714141" y="5520743"/>
                <a:ext cx="1206847" cy="5007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altLang="en-US" b="1">
                    <a:solidFill>
                      <a:srgbClr val="FF3300"/>
                    </a:solidFill>
                  </a:rPr>
                  <a:t>Medical</a:t>
                </a:r>
                <a:endParaRPr lang="en-GB" altLang="en-US"/>
              </a:p>
            </p:txBody>
          </p:sp>
        </p:grpSp>
      </p:grp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6480174" y="1906588"/>
            <a:ext cx="3467769" cy="1682750"/>
            <a:chOff x="5981619" y="1906948"/>
            <a:chExt cx="3200768" cy="1682870"/>
          </a:xfrm>
        </p:grpSpPr>
        <p:pic>
          <p:nvPicPr>
            <p:cNvPr id="8204" name="Picture 1"/>
            <p:cNvPicPr>
              <a:picLocks noChangeAspect="1"/>
            </p:cNvPicPr>
            <p:nvPr/>
          </p:nvPicPr>
          <p:blipFill>
            <a:blip r:embed="rId7"/>
            <a:srcRect l="25276"/>
            <a:stretch>
              <a:fillRect/>
            </a:stretch>
          </p:blipFill>
          <p:spPr bwMode="auto">
            <a:xfrm>
              <a:off x="5981619" y="1906948"/>
              <a:ext cx="2068594" cy="168287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8205" name="TextBox 19"/>
            <p:cNvSpPr txBox="1">
              <a:spLocks noChangeArrowheads="1"/>
            </p:cNvSpPr>
            <p:nvPr/>
          </p:nvSpPr>
          <p:spPr bwMode="auto">
            <a:xfrm>
              <a:off x="8050213" y="2677574"/>
              <a:ext cx="1132174" cy="461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altLang="en-US" b="1">
                  <a:solidFill>
                    <a:srgbClr val="FF3300"/>
                  </a:solidFill>
                </a:rPr>
                <a:t>Defence</a:t>
              </a:r>
              <a:endParaRPr lang="en-GB" altLang="en-US"/>
            </a:p>
          </p:txBody>
        </p:sp>
      </p:grpSp>
      <p:grpSp>
        <p:nvGrpSpPr>
          <p:cNvPr id="11" name="Group 24"/>
          <p:cNvGrpSpPr>
            <a:grpSpLocks/>
          </p:cNvGrpSpPr>
          <p:nvPr/>
        </p:nvGrpSpPr>
        <p:grpSpPr bwMode="auto">
          <a:xfrm>
            <a:off x="6282399" y="3773489"/>
            <a:ext cx="2703513" cy="1854362"/>
            <a:chOff x="5799537" y="3773510"/>
            <a:chExt cx="2495335" cy="18538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 bwMode="auto">
            <a:xfrm>
              <a:off x="5799537" y="3773510"/>
              <a:ext cx="2495335" cy="1401398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sp>
          <p:nvSpPr>
            <p:cNvPr id="8203" name="TextBox 23"/>
            <p:cNvSpPr txBox="1">
              <a:spLocks noChangeArrowheads="1"/>
            </p:cNvSpPr>
            <p:nvPr/>
          </p:nvSpPr>
          <p:spPr bwMode="auto">
            <a:xfrm>
              <a:off x="6179017" y="5165846"/>
              <a:ext cx="1953325" cy="461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altLang="en-US" b="1">
                  <a:solidFill>
                    <a:srgbClr val="FF3300"/>
                  </a:solidFill>
                </a:rPr>
                <a:t>Entertainment</a:t>
              </a:r>
              <a:endParaRPr lang="en-GB" altLang="en-US"/>
            </a:p>
          </p:txBody>
        </p:sp>
      </p:grpSp>
      <p:sp>
        <p:nvSpPr>
          <p:cNvPr id="8200" name="TextBox 3"/>
          <p:cNvSpPr txBox="1">
            <a:spLocks noChangeArrowheads="1"/>
          </p:cNvSpPr>
          <p:nvPr/>
        </p:nvSpPr>
        <p:spPr bwMode="auto">
          <a:xfrm>
            <a:off x="-12039" y="5981700"/>
            <a:ext cx="8997951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GB" altLang="en-US" sz="600"/>
              <a:t>Sources of images: www.rheinmetall-defence.com; www.sciencedaily.com;us.playstation.com; www.etri.re.kr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" y="107577"/>
            <a:ext cx="10182886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3600" b="1" dirty="0" smtClean="0">
                <a:solidFill>
                  <a:srgbClr val="002060"/>
                </a:solidFill>
                <a:latin typeface="+mj-lt"/>
                <a:cs typeface="Times New Roman" pitchFamily="18" charset="0"/>
              </a:rPr>
              <a:t>Application Area</a:t>
            </a:r>
            <a:endParaRPr lang="en-GB" sz="3600" b="1" dirty="0">
              <a:solidFill>
                <a:srgbClr val="002060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 l="29388" t="22385" r="31429" b="50829"/>
          <a:stretch>
            <a:fillRect/>
          </a:stretch>
        </p:blipFill>
        <p:spPr bwMode="auto">
          <a:xfrm>
            <a:off x="424543" y="1490856"/>
            <a:ext cx="9097924" cy="4592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Defense Sector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Health Care Applications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 l="23061" t="24984" r="55292" b="55501"/>
          <a:stretch>
            <a:fillRect/>
          </a:stretch>
        </p:blipFill>
        <p:spPr bwMode="auto">
          <a:xfrm>
            <a:off x="1354494" y="1380930"/>
            <a:ext cx="6671388" cy="444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Sports Application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 l="33826" t="53380" r="36327" b="15625"/>
          <a:stretch>
            <a:fillRect/>
          </a:stretch>
        </p:blipFill>
        <p:spPr bwMode="auto">
          <a:xfrm>
            <a:off x="2122715" y="1292793"/>
            <a:ext cx="6287277" cy="482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l="24031" t="37117" r="26990" b="10842"/>
          <a:stretch>
            <a:fillRect/>
          </a:stretch>
        </p:blipFill>
        <p:spPr bwMode="auto">
          <a:xfrm>
            <a:off x="1776428" y="1195469"/>
            <a:ext cx="6469225" cy="5075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Entertainment</a:t>
            </a:r>
            <a:endParaRPr 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6760" y="1073150"/>
            <a:ext cx="4851532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495300" y="4940300"/>
            <a:ext cx="8435579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Aft>
                <a:spcPts val="600"/>
              </a:spcAft>
            </a:pPr>
            <a:r>
              <a:rPr lang="en-GB" sz="1600" b="1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Projected growth of revenue for wearable systems in different applications from 2014 to 2018 (Recreated from [1])</a:t>
            </a:r>
          </a:p>
        </p:txBody>
      </p:sp>
      <p:sp>
        <p:nvSpPr>
          <p:cNvPr id="11268" name="Title 3"/>
          <p:cNvSpPr>
            <a:spLocks noGrp="1"/>
          </p:cNvSpPr>
          <p:nvPr>
            <p:ph type="title"/>
          </p:nvPr>
        </p:nvSpPr>
        <p:spPr>
          <a:xfrm>
            <a:off x="256250" y="49214"/>
            <a:ext cx="8915400" cy="993775"/>
          </a:xfrm>
        </p:spPr>
        <p:txBody>
          <a:bodyPr/>
          <a:lstStyle/>
          <a:p>
            <a:r>
              <a:rPr lang="en-GB" b="1" dirty="0" smtClean="0">
                <a:solidFill>
                  <a:srgbClr val="002060"/>
                </a:solidFill>
              </a:rPr>
              <a:t>Projected Growth in Wearable Industry 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0" y="5586414"/>
            <a:ext cx="101467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GB" sz="1200">
                <a:solidFill>
                  <a:srgbClr val="000000"/>
                </a:solidFill>
                <a:latin typeface="Times New Roman" pitchFamily="18" charset="0"/>
              </a:rPr>
              <a:t>“Wearable Electronics and Technology Market by Applications-2020”. [Online]. Available: http://www.marketsandmarkets.com/Market-Reports/wearable-electronics-market-983.html </a:t>
            </a:r>
            <a:r>
              <a:rPr lang="en-GB">
                <a:solidFill>
                  <a:srgbClr val="000000"/>
                </a:solidFill>
                <a:latin typeface="Times New Roman" pitchFamily="18" charset="0"/>
              </a:rPr>
              <a:t>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65289"/>
            <a:ext cx="95345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930408" y="5637214"/>
            <a:ext cx="75533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GB" sz="1600">
                <a:latin typeface="Times New Roman" pitchFamily="18" charset="0"/>
                <a:cs typeface="Times New Roman" pitchFamily="18" charset="0"/>
              </a:rPr>
              <a:t>Frequency spectrum allocation for WBANs in different countries </a:t>
            </a:r>
            <a:endParaRPr lang="en-GB" sz="1600"/>
          </a:p>
        </p:txBody>
      </p:sp>
      <p:sp>
        <p:nvSpPr>
          <p:cNvPr id="1229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2060"/>
                </a:solidFill>
              </a:rPr>
              <a:t>Frequency Allocation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7|1|5.6|1.1|4.2|1.3|7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8011"/>
      </a:dk2>
      <a:lt2>
        <a:srgbClr val="DD0806"/>
      </a:lt2>
      <a:accent1>
        <a:srgbClr val="0000D4"/>
      </a:accent1>
      <a:accent2>
        <a:srgbClr val="02ABEA"/>
      </a:accent2>
      <a:accent3>
        <a:srgbClr val="FFFFFF"/>
      </a:accent3>
      <a:accent4>
        <a:srgbClr val="000000"/>
      </a:accent4>
      <a:accent5>
        <a:srgbClr val="AAAAE6"/>
      </a:accent5>
      <a:accent6>
        <a:srgbClr val="029BD4"/>
      </a:accent6>
      <a:hlink>
        <a:srgbClr val="F20884"/>
      </a:hlink>
      <a:folHlink>
        <a:srgbClr val="FCF30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437</TotalTime>
  <Pages>65</Pages>
  <Words>725</Words>
  <Application>Microsoft Office PowerPoint</Application>
  <PresentationFormat>A4 Paper (210x297 mm)</PresentationFormat>
  <Paragraphs>123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Oriel</vt:lpstr>
      <vt:lpstr>Wireless Body Area Networks   </vt:lpstr>
      <vt:lpstr>Introduction to Wireless Body Area Network</vt:lpstr>
      <vt:lpstr>Slide 3</vt:lpstr>
      <vt:lpstr>Defense Sector</vt:lpstr>
      <vt:lpstr>Health Care Applications</vt:lpstr>
      <vt:lpstr>Sports Application</vt:lpstr>
      <vt:lpstr>Entertainment</vt:lpstr>
      <vt:lpstr>Projected Growth in Wearable Industry </vt:lpstr>
      <vt:lpstr>Frequency Allocation</vt:lpstr>
      <vt:lpstr>Motivation for Moving to V-band for On-Body  Communications </vt:lpstr>
      <vt:lpstr>Slide 11</vt:lpstr>
      <vt:lpstr>Standardization</vt:lpstr>
      <vt:lpstr>Moving to V-Band Frequencies for On-Body Communications</vt:lpstr>
      <vt:lpstr>Moving to V-Band Frequencies for On-Body Communications</vt:lpstr>
      <vt:lpstr>Research Area</vt:lpstr>
      <vt:lpstr>Characterization of On-Body Channel</vt:lpstr>
      <vt:lpstr>Electromagnetic Properties of Human Tissues </vt:lpstr>
      <vt:lpstr>On Body Characteristics: Depth Of Penetration</vt:lpstr>
      <vt:lpstr>Variation of Channel Characteristics</vt:lpstr>
      <vt:lpstr>Smart Clothing</vt:lpstr>
      <vt:lpstr>Key Factors</vt:lpstr>
      <vt:lpstr>Textile Materials</vt:lpstr>
      <vt:lpstr>Example of A GPS antenna geometry residing on a Fabric substrate</vt:lpstr>
      <vt:lpstr>Antenna Characteristics</vt:lpstr>
      <vt:lpstr>Effects Due to Human Body</vt:lpstr>
      <vt:lpstr>High Frequency Antenna Design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</dc:title>
  <dc:creator>khaleda ali</dc:creator>
  <cp:lastModifiedBy>Shovon</cp:lastModifiedBy>
  <cp:revision>14</cp:revision>
  <cp:lastPrinted>1998-11-26T10:58:44Z</cp:lastPrinted>
  <dcterms:created xsi:type="dcterms:W3CDTF">2015-02-24T09:01:33Z</dcterms:created>
  <dcterms:modified xsi:type="dcterms:W3CDTF">2015-08-05T14:43:45Z</dcterms:modified>
</cp:coreProperties>
</file>